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3.xml" ContentType="application/inkml+xml"/>
  <Override PartName="/ppt/ink/ink1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5.xml" ContentType="application/inkml+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1"/>
  </p:notesMasterIdLst>
  <p:sldIdLst>
    <p:sldId id="256" r:id="rId2"/>
    <p:sldId id="257" r:id="rId3"/>
    <p:sldId id="299" r:id="rId4"/>
    <p:sldId id="260" r:id="rId5"/>
    <p:sldId id="313" r:id="rId6"/>
    <p:sldId id="277" r:id="rId7"/>
    <p:sldId id="278" r:id="rId8"/>
    <p:sldId id="295" r:id="rId9"/>
    <p:sldId id="293" r:id="rId10"/>
    <p:sldId id="320" r:id="rId11"/>
    <p:sldId id="259" r:id="rId12"/>
    <p:sldId id="296" r:id="rId13"/>
    <p:sldId id="321" r:id="rId14"/>
    <p:sldId id="261" r:id="rId15"/>
    <p:sldId id="262" r:id="rId16"/>
    <p:sldId id="266" r:id="rId17"/>
    <p:sldId id="264" r:id="rId18"/>
    <p:sldId id="297" r:id="rId19"/>
    <p:sldId id="322" r:id="rId20"/>
    <p:sldId id="294" r:id="rId21"/>
    <p:sldId id="298" r:id="rId22"/>
    <p:sldId id="267" r:id="rId23"/>
    <p:sldId id="281" r:id="rId24"/>
    <p:sldId id="328" r:id="rId25"/>
    <p:sldId id="279" r:id="rId26"/>
    <p:sldId id="271" r:id="rId27"/>
    <p:sldId id="272" r:id="rId28"/>
    <p:sldId id="315" r:id="rId29"/>
    <p:sldId id="301" r:id="rId30"/>
    <p:sldId id="283" r:id="rId31"/>
    <p:sldId id="273" r:id="rId32"/>
    <p:sldId id="274" r:id="rId33"/>
    <p:sldId id="316" r:id="rId34"/>
    <p:sldId id="318" r:id="rId35"/>
    <p:sldId id="324" r:id="rId36"/>
    <p:sldId id="325" r:id="rId37"/>
    <p:sldId id="275" r:id="rId38"/>
    <p:sldId id="323" r:id="rId39"/>
    <p:sldId id="280" r:id="rId40"/>
    <p:sldId id="268" r:id="rId41"/>
    <p:sldId id="269" r:id="rId42"/>
    <p:sldId id="317" r:id="rId43"/>
    <p:sldId id="285" r:id="rId44"/>
    <p:sldId id="284" r:id="rId45"/>
    <p:sldId id="291" r:id="rId46"/>
    <p:sldId id="303" r:id="rId47"/>
    <p:sldId id="305" r:id="rId48"/>
    <p:sldId id="307" r:id="rId49"/>
    <p:sldId id="308" r:id="rId50"/>
    <p:sldId id="309" r:id="rId51"/>
    <p:sldId id="310" r:id="rId52"/>
    <p:sldId id="319" r:id="rId53"/>
    <p:sldId id="311" r:id="rId54"/>
    <p:sldId id="290" r:id="rId55"/>
    <p:sldId id="288" r:id="rId56"/>
    <p:sldId id="289" r:id="rId57"/>
    <p:sldId id="326" r:id="rId58"/>
    <p:sldId id="327" r:id="rId59"/>
    <p:sldId id="292" r:id="rId6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1F1"/>
    <a:srgbClr val="FFF9F4"/>
    <a:srgbClr val="F6F7F8"/>
    <a:srgbClr val="66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7584" autoAdjust="0"/>
  </p:normalViewPr>
  <p:slideViewPr>
    <p:cSldViewPr snapToGrid="0" showGuides="1">
      <p:cViewPr varScale="1">
        <p:scale>
          <a:sx n="58" d="100"/>
          <a:sy n="58" d="100"/>
        </p:scale>
        <p:origin x="988" y="5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5:36:54.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6798 1,'-16'5,"-1"1,0-2,0 0,0-1,-1-1,1 0,-24-2,-37 5,47-1,-151 18,-217 0,-803-25,639 5,-909-2,1310-12,35 1,38 8,-152-14,153 8,-173 6,135 5,-1468-2,1572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7T17:40:18.1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1584 1,'-13'1,"1"1,0 0,0 0,0 2,-13 4,-15 5,2-5,0-2,-68 4,-80-11,76-1,-843 2,927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7T17:40:23.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12908 136,'-1414'0,"1379"-2,-54-10,52 6,-41-1,25 8,31 0,0-2,0 0,0-1,-28-6,20 2,1 2,-32-2,-41-6,59 6,-1 2,-64 1,-14 0,46-9,49 7,-33-2,24 6,6 0,-57-9,42 2,-88-3,-47 13,61 0,-3259-3,3351 3,0 0,-30 8,-38 3,-146-13,-29 1,186 11,-8 0,-45-12,-33 2,90 10,50-6,-34 1,-44-6,69-2,1 1,0 2,-39 8,32-3,-1-3,-85-1,1 0,36 9,58-6,-40 1,57-6,-6-1,0 1,-38 8,-86 10,36-6,40-6,0-2,-90-6,51-1,-3170 2,3257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7T17:40:25.3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1,'1511'0,"-1510"0,3 0,0-1,0 1,0 0,0 1,0-1,0 1,0 0,0 0,0 0,0 0,0 1,-1-1,1 1,4 3,3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7:35:10.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7711 192,'-202'1,"-219"-3,76-29,-5 0,244 28,-260-15,-343 5,455 16,192-3,-13 1,0-2,-108-18,109 9,-1 5,-138 5,81 2,79-2,1-4,-69-11,41 4,1 6,-137 6,79 1,64-1,33 2,-1-3,1-3,-69-10,67 5,0 2,-60-2,-87 10,65 1,-1739-3,1823 1,-64 13,61-8,-50 3,60-6,-54 10,54-8,-58 6,-18-11,77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7:35:16.2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3422 0,'-1603'0,"1427"14,41-1,-128 11,95-14,108-9,-79 12,-146 25,79-6,133-24,-142-4,143-4,46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10:21:07.437"/>
    </inkml:context>
    <inkml:brush xml:id="br0">
      <inkml:brushProperty name="width" value="0.025" units="cm"/>
      <inkml:brushProperty name="height" value="0.025" units="cm"/>
      <inkml:brushProperty name="color" value="#E71224"/>
    </inkml:brush>
  </inkml:definitions>
  <inkml:trace contextRef="#ctx0" brushRef="#br0">144 38 24575,'1'-1'0,"-1"0"0,1-1 0,-1 1 0,1 0 0,0 0 0,-1 0 0,1 0 0,0-1 0,0 1 0,0 0 0,0 0 0,0 1 0,0-1 0,0 0 0,0 0 0,0 0 0,0 1 0,0-1 0,1 0 0,-1 1 0,3-1 0,28-9 0,-20 7 0,0 2 0,1-1 0,-1 2 0,0 0 0,1 0 0,-1 1 0,0 1 0,1 0 0,13 4 0,-18-3 0,-1-1 0,0 2 0,0-1 0,0 1 0,0 0 0,0 0 0,-1 1 0,0 0 0,0 0 0,0 1 0,-1-1 0,0 1 0,0 1 0,0-1 0,5 11 0,2 5 0,-2 0 0,-1 1 0,0 0 0,-2 0 0,-1 1 0,6 38 0,-6 1 0,-3 85 0,-2-140 0,-2 0 0,1 1 0,-4 16 0,3-21 0,-1-1 0,1 1 0,-1 0 0,0-1 0,0 1 0,0-1 0,-1 0 0,1 1 0,-1-1 0,-3 3 0,2-2 0,0 0 0,0 0 0,0-1 0,-1 1 0,1-1 0,-1 0 0,0-1 0,0 1 0,0-1 0,0 0 0,0 0 0,0 0 0,-1-1 0,1 0 0,0 0 0,-7 0 0,-45 4 0,-61-4 0,67-1 0,48 0 0,0-1 0,0 1 0,0-1 0,1 0 0,-1 0 0,0 0 0,0 0 0,1 0 0,-1-1 0,1 1 0,-1-1 0,1 0 0,0 1 0,-4-5 0,-28-34 0,29 34 0,-4-9 0,0 0 0,1-1 0,0 0 0,-9-30 0,3 9 0,9 22 0,1 0 0,0 0 0,1 0 0,0 0 0,0-21 0,3-79 0,2 49 0,-2 58 0,-1 5 0,1 1 0,0-1 0,0 0 0,0 0 0,0 1 0,0-1 0,0 0 0,1 1 0,-1-1 0,1 1 0,0-1 0,0 0 0,0 1 0,0 0 0,0-1 0,0 1 0,1 0 0,-1-1 0,1 1 0,0 0 0,0 0 0,3-2 0,18-17 0,-20 18 0,0 0 0,1-1 0,-1 1 0,1 1 0,-1-1 0,1 1 0,0-1 0,0 1 0,0 0 0,1 0 0,5-1 0,4-1-341,0 2 0,0-1-1,25 0 1,-31 4-6485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10:21:16.295"/>
    </inkml:context>
    <inkml:brush xml:id="br0">
      <inkml:brushProperty name="width" value="0.025" units="cm"/>
      <inkml:brushProperty name="height" value="0.025" units="cm"/>
      <inkml:brushProperty name="color" value="#E71224"/>
    </inkml:brush>
  </inkml:definitions>
  <inkml:trace contextRef="#ctx0" brushRef="#br0">84 59 24575,'26'-13'0,"-15"6"0,1 2 0,0-1 0,21-5 0,-8 3 0,-21 7 0,1-1 0,0 0 0,0 1 0,1 0 0,5-1 0,-9 3 0,1-1 0,-1 0 0,0 0 0,1 1 0,-1-1 0,0 1 0,1 0 0,-1-1 0,0 1 0,0 0 0,0 0 0,0 1 0,0-1 0,0 0 0,2 3 0,38 26 0,-33-25 0,-1 0 0,0 1 0,0 0 0,0 0 0,-1 1 0,0 0 0,0 0 0,-1 1 0,11 16 0,-11-10 0,-1 0 0,0 1 0,0 0 0,-2-1 0,0 1 0,-1 1 0,0-1 0,-1 0 0,-1 0 0,0 1 0,-1-1 0,-1 0 0,-4 17 0,4-22 0,-2 0 0,1 0 0,-2 0 0,1-1 0,-1 1 0,-1-1 0,1 0 0,-2-1 0,1 1 0,-1-1 0,0 0 0,-1-1 0,0 0 0,0 0 0,-16 10 0,12-10 0,0 0 0,0 0 0,-1-2 0,0 1 0,0-2 0,0 1 0,-1-2 0,0 0 0,1 0 0,-1-2 0,-20 1 0,29-2 0,0-1 0,0-1 0,0 1 0,0-1 0,0 1 0,0-1 0,1-1 0,-1 1 0,1-1 0,-1 1 0,1-2 0,0 1 0,0 0 0,0-1 0,0 1 0,1-1 0,0 0 0,0 0 0,0-1 0,-5-7 0,3 3 0,0 0 0,1 0 0,0 0 0,1 0 0,0-1 0,0 1 0,1-1 0,0 0 0,1 0 0,-1-11 0,-10-65 0,12 20 0,1-50 0,-1 113 14,1-1-1,-1 1 0,1 0 1,0 0-1,0 0 1,0 0-1,0 0 0,1 0 1,-1 0-1,1 0 1,0 0-1,0 1 0,0-1 1,0 1-1,0-1 1,0 1-1,1 0 0,-1 0 1,1 0-1,0 0 1,-1 0-1,1 1 0,0-1 1,3 0-1,7-3-236,1 1-1,-1 0 1,1 1-1,18-1 1,-18 2-360,-10 1-6243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5:37:02.4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12212 2,'-768'16,"428"-4,315-11,0 1,-30 7,-26 2,-179-6,-50 3,-50 25,208-26,34-3,24 8,-13-1,-379-8,251-5,-690 2,897-2,0-1,0-1,-40-12,-36-5,46 16,-73 4,-12 0,104-4,-60-14,-21-4,-103 6,-334 0,376 19,-1039-2,1197 1,0 2,-35 7,33-5,-47 4,-381-8,217-3,198 2,4-1,-1 2,-69 10,62-5,0-1,-53-2,5 0,82-1,0-1,1 1,-1 0,0 1,1 0,-1 0,-9 6,9-5,-1 1,0-1,0-1,-16 4,-11-2,-1-3,0 0,-39-5,-1 1,-1941 0,1022 4,988-2,0-1,0 1,0-1,-8-2,-2-3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4:43:00.3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8998 142,'-168'8,"-8"-1,115-6,-56-3,111 1,-1 0,1 0,0-1,0 0,-6-3,-23-7,4 6,10 2,-1 0,-39 0,-1117 5,634-2,522 0,0-1,-35-9,-24-2,-70 1,76 7,-89 5,62 2,30-1,-77-2,91-6,30 3,-30 1,-148 3,196 0,0-2,1 1,-1-1,0-1,-10-4,7 3,1 0,-21-3,-45-4,31 4,-61-2,-877 8,470 3,489-1,0 2,-31 7,17 3,31-10,1 0,0 0,-1-1,-11 2,-185-2,106-4,-1350 2,1424-1,-1-2,-34-7,35 4,-1 2,-34-1,-978 6,1033-1,-1 1,0 0,1 0,-1 1,1 0,-1 0,-5 3,5-3,-1 1,1-1,-1 0,-11 2,-65-2,56-3,12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4:43:03.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32,'23'1,"0"2,0 1,0 0,39 15,-2-2,-13-6,0-1,0-3,1-2,49-1,-20-5,508-12,-421-9,-113 14,102-6,-124 15,-1-2,0-1,0-1,0-2,-1 0,43-15,-53 14,0 1,0 1,1 1,33-2,73 6,-46 1,-6-4,81 4,-103 5,-29-4,35 2,-45-6,-1 1,0 0,0 1,0 0,0 1,1 0,-2 0,19 8,-21-8,1 1,-1-1,0-1,0 0,1 0,-1 0,1-1,11 0,-10-1,1 1,0 1,-1 0,14 3,37 7,-43-9,0 1,19 6,-26-6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7T15:17:40.0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58,'412'-18,"74"7,-313 12,1467-1,-1498-7,-2-1,85 1,22 0,-124 6,106 3,-19 19,60 1,-230-22,39-1,0 3,82 14,60 11,-156-20,203-1,-185-7,154 16,-136-5,197-5,-164-7,341 2,-460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6:35:15.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4688 109,'-1245'0,"1208"-2,-56-9,-17-2,-30 13,-37-2,103-10,51 7,-36-3,-281 5,176 5,141-3,0-1,-31-8,27 5,-30-2,-103 7,-27-1,106-12,55 8,-52-4,-433 8,245 3,-387-2,641 0,0 0,-21 4,11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6:35:21.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7804 135,'-928'0,"901"-2,-1-1,-28-6,-38-4,-36 0,-37-1,145 12,0 0,1-2,-1 0,-29-11,27 8,1 1,0 1,-35-3,16 6,9 1,-46-7,-3-2,-1 4,-131 6,87 2,-2800-3,2899 4,0 0,1 1,-1 2,1 1,-27 10,22-6,0-2,-66 10,-2-7,47-4,-60 0,-1765-9,1855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6:35:27.4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1,'5'0,"-1"0,1 1,0 0,-1 0,1 1,4 1,17 5,52 1,0-4,110-6,-66-2,-86 4,-1 1,54 11,-30-6,0-2,114-5,-65-2,-73 2,1-1,1 2,66 10,-56-4,1-3,82-1,8 0,-54 9,-55-6,34 1,321-4,-198-5,688 2,-868 0,-2 0,0-1,0 1,0 1,-1-1,1 0,0 1,0 0,0 0,-1 0,1 0,7 4,-6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5T16:39:59.5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7548 56,'-1351'0,"1328"-1,1-1,-34-8,30 4,-37-1,-322 4,199 5,-349-2,502-2,-59-10,57 6,-44-2,-411 7,234 3,-738-2,981 1,1 0,-1 0,1 1,0 1,0 0,0 1,0 0,-21 12,21-12,1 0,-1 0,0-1,0-1,-1 0,-23 1,17-2,-33 7,4-1,1-1,-1-2,-91-6,48 0,44 2,-1 2,-80 13,75-8,0-2,0-2,-63-6,21 1,-1281 3,1355-3,-1 0,-34-8,31 5,-34-3,46 7,0 0,-1-2,-16-4,13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3B2BD4-1694-483B-AF06-1AEF4EB785DA}" type="datetimeFigureOut">
              <a:rPr lang="en-IL" smtClean="0"/>
              <a:t>28/10/2021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33F82-8F7A-4BA3-A4CA-489F5F585D5F}" type="slidenum">
              <a:rPr lang="en-IL" smtClean="0"/>
              <a:t>‹#›</a:t>
            </a:fld>
            <a:endParaRPr lang="en-IL"/>
          </a:p>
        </p:txBody>
      </p:sp>
    </p:spTree>
    <p:extLst>
      <p:ext uri="{BB962C8B-B14F-4D97-AF65-F5344CB8AC3E}">
        <p14:creationId xmlns:p14="http://schemas.microsoft.com/office/powerpoint/2010/main" val="4790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a:t>
            </a:fld>
            <a:endParaRPr lang="en-IL"/>
          </a:p>
        </p:txBody>
      </p:sp>
    </p:spTree>
    <p:extLst>
      <p:ext uri="{BB962C8B-B14F-4D97-AF65-F5344CB8AC3E}">
        <p14:creationId xmlns:p14="http://schemas.microsoft.com/office/powerpoint/2010/main" val="827102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תוספת של האזנת סתר או פגיעה בפרטיות</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15</a:t>
            </a:fld>
            <a:endParaRPr lang="en-IL"/>
          </a:p>
        </p:txBody>
      </p:sp>
    </p:spTree>
    <p:extLst>
      <p:ext uri="{BB962C8B-B14F-4D97-AF65-F5344CB8AC3E}">
        <p14:creationId xmlns:p14="http://schemas.microsoft.com/office/powerpoint/2010/main" val="31392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להדגיש את עניין הסיסמה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16</a:t>
            </a:fld>
            <a:endParaRPr lang="en-IL"/>
          </a:p>
        </p:txBody>
      </p:sp>
    </p:spTree>
    <p:extLst>
      <p:ext uri="{BB962C8B-B14F-4D97-AF65-F5344CB8AC3E}">
        <p14:creationId xmlns:p14="http://schemas.microsoft.com/office/powerpoint/2010/main" val="334787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להדגיש את עניין החדרת התוכנה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17</a:t>
            </a:fld>
            <a:endParaRPr lang="en-IL"/>
          </a:p>
        </p:txBody>
      </p:sp>
    </p:spTree>
    <p:extLst>
      <p:ext uri="{BB962C8B-B14F-4D97-AF65-F5344CB8AC3E}">
        <p14:creationId xmlns:p14="http://schemas.microsoft.com/office/powerpoint/2010/main" val="207643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19</a:t>
            </a:fld>
            <a:endParaRPr lang="en-IL"/>
          </a:p>
        </p:txBody>
      </p:sp>
    </p:spTree>
    <p:extLst>
      <p:ext uri="{BB962C8B-B14F-4D97-AF65-F5344CB8AC3E}">
        <p14:creationId xmlns:p14="http://schemas.microsoft.com/office/powerpoint/2010/main" val="226166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25</a:t>
            </a:fld>
            <a:endParaRPr lang="en-IL"/>
          </a:p>
        </p:txBody>
      </p:sp>
    </p:spTree>
    <p:extLst>
      <p:ext uri="{BB962C8B-B14F-4D97-AF65-F5344CB8AC3E}">
        <p14:creationId xmlns:p14="http://schemas.microsoft.com/office/powerpoint/2010/main" val="3668172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שהאנונימיות היא תופעה שרק הולכת וגדלה בשנים האחרונות ושאנשים מעדיפים להתחבא מאחורי המסך. לשאול למה?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26</a:t>
            </a:fld>
            <a:endParaRPr lang="en-IL"/>
          </a:p>
        </p:txBody>
      </p:sp>
    </p:spTree>
    <p:extLst>
      <p:ext uri="{BB962C8B-B14F-4D97-AF65-F5344CB8AC3E}">
        <p14:creationId xmlns:p14="http://schemas.microsoft.com/office/powerpoint/2010/main" val="369855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שלפני הבחירות ניתן לראות בדרך כלל עלייה בנושא הזה- המון אנונימיים מנסים להשמיץ את הפוליטיקאים ומפיצים </a:t>
            </a:r>
            <a:r>
              <a:rPr lang="he-IL" dirty="0" err="1"/>
              <a:t>פייק</a:t>
            </a:r>
            <a:r>
              <a:rPr lang="he-IL" dirty="0"/>
              <a:t> ניוז תחת מסווה של אנונימיות</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27</a:t>
            </a:fld>
            <a:endParaRPr lang="en-IL"/>
          </a:p>
        </p:txBody>
      </p:sp>
    </p:spTree>
    <p:extLst>
      <p:ext uri="{BB962C8B-B14F-4D97-AF65-F5344CB8AC3E}">
        <p14:creationId xmlns:p14="http://schemas.microsoft.com/office/powerpoint/2010/main" val="393370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להעלות את העניין שבעזרת אנונימיות אפשר להתחמק מהמון דברים ואיך זה מתנגש עם דברים אחרים ומה אפשר לעשות כדי לנסות למנוע את הפשיעה על ידי אנונימיות?</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29</a:t>
            </a:fld>
            <a:endParaRPr lang="en-IL"/>
          </a:p>
        </p:txBody>
      </p:sp>
    </p:spTree>
    <p:extLst>
      <p:ext uri="{BB962C8B-B14F-4D97-AF65-F5344CB8AC3E}">
        <p14:creationId xmlns:p14="http://schemas.microsoft.com/office/powerpoint/2010/main" val="110056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הסברה על המושגים השונים ששמורים אצל כל מחשב ומשתמש</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30</a:t>
            </a:fld>
            <a:endParaRPr lang="en-IL"/>
          </a:p>
        </p:txBody>
      </p:sp>
    </p:spTree>
    <p:extLst>
      <p:ext uri="{BB962C8B-B14F-4D97-AF65-F5344CB8AC3E}">
        <p14:creationId xmlns:p14="http://schemas.microsoft.com/office/powerpoint/2010/main" val="568203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נגיד אני מתכתבת בצ'אט אנונימי ואני חושבת שאני מדברת עם מישהו ואני רוצה לוודא את זה. אני אשלח לאותו בן אדם תמונה או הודעה וכשהוא יראה אותה אני אוכל למצוא את </a:t>
            </a:r>
            <a:r>
              <a:rPr lang="he-IL" dirty="0" err="1"/>
              <a:t>האייפי</a:t>
            </a:r>
            <a:r>
              <a:rPr lang="he-IL" dirty="0"/>
              <a:t> ואת </a:t>
            </a:r>
            <a:r>
              <a:rPr lang="he-IL" dirty="0" err="1"/>
              <a:t>היוזראייג'נט</a:t>
            </a:r>
            <a:r>
              <a:rPr lang="he-IL" dirty="0"/>
              <a:t>. לאחר מכן, אני אשלח אימייל לדוגמה לאותו אדם ספציפי בו אני חושדת ודרך זה אני גם אמצא את הנתונים הללו. לאחר מכן, אני אנסה להשוות ביניהם. לשאול מה החיסרון שבדבר.</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31</a:t>
            </a:fld>
            <a:endParaRPr lang="en-IL"/>
          </a:p>
        </p:txBody>
      </p:sp>
    </p:spTree>
    <p:extLst>
      <p:ext uri="{BB962C8B-B14F-4D97-AF65-F5344CB8AC3E}">
        <p14:creationId xmlns:p14="http://schemas.microsoft.com/office/powerpoint/2010/main" val="375477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להעלות את העובדה שכמו לכל דבר אחר ולכל נושא אחר יש חוקים, אז כך צריך גם במחשבים</a:t>
            </a:r>
          </a:p>
          <a:p>
            <a:pPr algn="r" rtl="1"/>
            <a:r>
              <a:rPr lang="he-IL" dirty="0"/>
              <a:t>ישנם הרבה רבדים בכל עניין המחשבים וצריך לתת מענה לכל דבר</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a:t>
            </a:fld>
            <a:endParaRPr lang="en-IL"/>
          </a:p>
        </p:txBody>
      </p:sp>
    </p:spTree>
    <p:extLst>
      <p:ext uri="{BB962C8B-B14F-4D97-AF65-F5344CB8AC3E}">
        <p14:creationId xmlns:p14="http://schemas.microsoft.com/office/powerpoint/2010/main" val="366670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הבעיה שכתובות </a:t>
            </a:r>
            <a:r>
              <a:rPr lang="en-US" dirty="0"/>
              <a:t>IP</a:t>
            </a:r>
            <a:r>
              <a:rPr lang="he-IL" dirty="0"/>
              <a:t> הן כתובות משתנות ושיש צורך להצליב מול מידע קיים, כלומר, אם לא הייתי מכירה את אותו האדם ולא היה לי את האימייל שלו, לא היה לי עם מה להצליב נתונים. אף פעם אי אפשר לזהות חד משמעית את הבן אדם אבל המידע יספיק לי כדי לזהות את אותו אדם אם יגלוש שוב. השיטה טובה כאשר אני חושדת באדם ספציפי. </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32</a:t>
            </a:fld>
            <a:endParaRPr lang="en-IL"/>
          </a:p>
        </p:txBody>
      </p:sp>
    </p:spTree>
    <p:extLst>
      <p:ext uri="{BB962C8B-B14F-4D97-AF65-F5344CB8AC3E}">
        <p14:creationId xmlns:p14="http://schemas.microsoft.com/office/powerpoint/2010/main" val="226637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אם אני רוצה לבדוק מי הבעלים של אתר מסוים, אני אלך לקוד מקור של האתר (</a:t>
            </a:r>
            <a:r>
              <a:rPr lang="en-US" dirty="0"/>
              <a:t>PAGE SOURCE</a:t>
            </a:r>
            <a:r>
              <a:rPr lang="he-IL" dirty="0"/>
              <a:t>) ואנסה לדלות נתונים כמו רישום של האתר וכדומה. אני אמצא אתר שהוא מזוהה שנמצא בבעלות האדם בו אני חושד. התוצאה היא כמובן לא מובהקת ובמידה ואני רוצה להגיע לזיהוי של הבן אדם עצמו, אני אשתמש בשיטה הראשונה. שיטה זו עוזרת לי לדעת אם בעלים של אתר א' הוא גם בעלים של אתר ב'</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33</a:t>
            </a:fld>
            <a:endParaRPr lang="en-IL"/>
          </a:p>
        </p:txBody>
      </p:sp>
    </p:spTree>
    <p:extLst>
      <p:ext uri="{BB962C8B-B14F-4D97-AF65-F5344CB8AC3E}">
        <p14:creationId xmlns:p14="http://schemas.microsoft.com/office/powerpoint/2010/main" val="263160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שהחוקים עוזרים בכל הנושא של אנונימיות</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37</a:t>
            </a:fld>
            <a:endParaRPr lang="en-IL"/>
          </a:p>
        </p:txBody>
      </p:sp>
    </p:spTree>
    <p:extLst>
      <p:ext uri="{BB962C8B-B14F-4D97-AF65-F5344CB8AC3E}">
        <p14:creationId xmlns:p14="http://schemas.microsoft.com/office/powerpoint/2010/main" val="2312002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שבחברה, המעסיקים יכולים לקרוא את הדואר האישי של כל עובד (כאשר נמצא בתיבת הדואר של החברה) על מנת למנוע הפרת חוזים וכדומה.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39</a:t>
            </a:fld>
            <a:endParaRPr lang="en-IL"/>
          </a:p>
        </p:txBody>
      </p:sp>
    </p:spTree>
    <p:extLst>
      <p:ext uri="{BB962C8B-B14F-4D97-AF65-F5344CB8AC3E}">
        <p14:creationId xmlns:p14="http://schemas.microsoft.com/office/powerpoint/2010/main" val="1232711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אם נשלח לי אימייל </a:t>
            </a:r>
            <a:r>
              <a:rPr lang="he-IL" dirty="0" err="1"/>
              <a:t>מפייפאל</a:t>
            </a:r>
            <a:r>
              <a:rPr lang="he-IL" dirty="0"/>
              <a:t> כביכול, אני יכולה לבדוק אם זה באמת </a:t>
            </a:r>
            <a:r>
              <a:rPr lang="he-IL" dirty="0" err="1"/>
              <a:t>פייפאל</a:t>
            </a:r>
            <a:r>
              <a:rPr lang="he-IL" dirty="0"/>
              <a:t> או לא. אפשר לראות את הזהות של מי שהתחבר לרשת (</a:t>
            </a:r>
            <a:r>
              <a:rPr lang="en-US" dirty="0"/>
              <a:t>IP</a:t>
            </a:r>
            <a:r>
              <a:rPr lang="he-IL" dirty="0"/>
              <a:t>). אפשר לראות את שם המתחם המקומי ואת חתימת הזמן שמציינת את הזמן ואת התאריך. </a:t>
            </a:r>
            <a:r>
              <a:rPr lang="en-US" dirty="0"/>
              <a:t>BY</a:t>
            </a:r>
            <a:r>
              <a:rPr lang="he-IL" dirty="0"/>
              <a:t> מראה לנו את המסלול שעברה ההודעה משרת לשרת ובמקרה הזה, אנחנו יכולים לראות כי </a:t>
            </a:r>
            <a:r>
              <a:rPr lang="he-IL" dirty="0" err="1"/>
              <a:t>פייפאל</a:t>
            </a:r>
            <a:r>
              <a:rPr lang="he-IL" dirty="0"/>
              <a:t> לא שלחו לנו את ההודעה, אלא השם שמופיע בסעיף 1.</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40</a:t>
            </a:fld>
            <a:endParaRPr lang="en-IL"/>
          </a:p>
        </p:txBody>
      </p:sp>
    </p:spTree>
    <p:extLst>
      <p:ext uri="{BB962C8B-B14F-4D97-AF65-F5344CB8AC3E}">
        <p14:creationId xmlns:p14="http://schemas.microsoft.com/office/powerpoint/2010/main" val="49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כלומר, אם אני מחדירה וירוס שבכל פעם שאני פותחת את המחשב, אז המחשב יכבה לי.</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6</a:t>
            </a:fld>
            <a:endParaRPr lang="en-IL"/>
          </a:p>
        </p:txBody>
      </p:sp>
    </p:spTree>
    <p:extLst>
      <p:ext uri="{BB962C8B-B14F-4D97-AF65-F5344CB8AC3E}">
        <p14:creationId xmlns:p14="http://schemas.microsoft.com/office/powerpoint/2010/main" val="144938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כי כעיקרון גם להעביר למורה עבודה בהיסטוריה ולכתוב בה "כל הגרמנים היו נאצים" זה נחשב העברה של מידע כוזב, שאם אני אאחסן במחשב שלי "אני, הילה </a:t>
            </a:r>
            <a:r>
              <a:rPr lang="he-IL" dirty="0" err="1"/>
              <a:t>רהימפור</a:t>
            </a:r>
            <a:r>
              <a:rPr lang="he-IL" dirty="0"/>
              <a:t> גרה בנתניה" גם ייחשב הפרה של החוק</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7</a:t>
            </a:fld>
            <a:endParaRPr lang="en-IL"/>
          </a:p>
        </p:txBody>
      </p:sp>
    </p:spTree>
    <p:extLst>
      <p:ext uri="{BB962C8B-B14F-4D97-AF65-F5344CB8AC3E}">
        <p14:creationId xmlns:p14="http://schemas.microsoft.com/office/powerpoint/2010/main" val="192779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אולי לבקש דוגמאות מהקהל למקרה דומה שהם שמעו עליו שהם חושבים שקשור בסעיף זה, או לבקש שמישהו יחשוב על מקרה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9</a:t>
            </a:fld>
            <a:endParaRPr lang="en-IL"/>
          </a:p>
        </p:txBody>
      </p:sp>
    </p:spTree>
    <p:extLst>
      <p:ext uri="{BB962C8B-B14F-4D97-AF65-F5344CB8AC3E}">
        <p14:creationId xmlns:p14="http://schemas.microsoft.com/office/powerpoint/2010/main" val="198311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להעלות את העיקרון שכאשר משבשים את אופן המידע שום דבר לא נהרס, אפשר גם לשים לב למידע שחסר וגם במידת הצורך לשכתב מחדש או לשחזר. כאשר מישהו משנה לנו קובץ, קצת קשה יותר לשים לב שהמידע השתנה ויכול להיות השלכות מאוד בעייתיות. לתת דוגמה- אם מישהו יפרוץ לכם למחשב וימחק לכם את עבודת ההגשה שצריך להגיש לערן, אתם תשימו לב ותכתבו אותה מחדש. אבל אם מישהו יפרוץ לכם למחשב, ישנה לכם את הקובץ ויכתוב בו "מגמת סייבר היא מגמה נוראית" או שבמקום קוד התוכנית יהיה קוד </a:t>
            </a:r>
            <a:r>
              <a:rPr lang="he-IL" dirty="0" err="1"/>
              <a:t>לוירוס</a:t>
            </a:r>
            <a:r>
              <a:rPr lang="he-IL" dirty="0"/>
              <a:t> מסוים, אז ככל הנראה ערן יעיף אתכם מהמגמה.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10</a:t>
            </a:fld>
            <a:endParaRPr lang="en-IL"/>
          </a:p>
        </p:txBody>
      </p:sp>
    </p:spTree>
    <p:extLst>
      <p:ext uri="{BB962C8B-B14F-4D97-AF65-F5344CB8AC3E}">
        <p14:creationId xmlns:p14="http://schemas.microsoft.com/office/powerpoint/2010/main" val="4049714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כלומר, אם אני פורצת </a:t>
            </a:r>
            <a:r>
              <a:rPr lang="he-IL" dirty="0" err="1"/>
              <a:t>לאינסטגרם</a:t>
            </a:r>
            <a:r>
              <a:rPr lang="he-IL" dirty="0"/>
              <a:t> ומוציאה חומר על אדם מסוים כי אני </a:t>
            </a:r>
            <a:r>
              <a:rPr lang="he-IL" dirty="0" err="1"/>
              <a:t>סטוקרית</a:t>
            </a:r>
            <a:r>
              <a:rPr lang="he-IL" dirty="0"/>
              <a:t>- אני אקבל עונש של 3 שנים אבל אם אני פורצת </a:t>
            </a:r>
            <a:r>
              <a:rPr lang="he-IL" dirty="0" err="1"/>
              <a:t>לאינסטגרם</a:t>
            </a:r>
            <a:r>
              <a:rPr lang="he-IL" dirty="0"/>
              <a:t> ומוציאה חומר על אדם מסוים כדי לדעת להעביר מידע לרוצח סדרתי, זה כבר פריצה שנעשתה על מנת לעבור עבירה של רצח ולכן, 5 שנים.</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11</a:t>
            </a:fld>
            <a:endParaRPr lang="en-IL"/>
          </a:p>
        </p:txBody>
      </p:sp>
    </p:spTree>
    <p:extLst>
      <p:ext uri="{BB962C8B-B14F-4D97-AF65-F5344CB8AC3E}">
        <p14:creationId xmlns:p14="http://schemas.microsoft.com/office/powerpoint/2010/main" val="163397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13</a:t>
            </a:fld>
            <a:endParaRPr lang="en-IL"/>
          </a:p>
        </p:txBody>
      </p:sp>
    </p:spTree>
    <p:extLst>
      <p:ext uri="{BB962C8B-B14F-4D97-AF65-F5344CB8AC3E}">
        <p14:creationId xmlns:p14="http://schemas.microsoft.com/office/powerpoint/2010/main" val="247965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נוגע כבר לעריכת תוכנה</a:t>
            </a:r>
            <a:endParaRPr lang="en-IL" dirty="0"/>
          </a:p>
        </p:txBody>
      </p:sp>
      <p:sp>
        <p:nvSpPr>
          <p:cNvPr id="4" name="Slide Number Placeholder 3"/>
          <p:cNvSpPr>
            <a:spLocks noGrp="1"/>
          </p:cNvSpPr>
          <p:nvPr>
            <p:ph type="sldNum" sz="quarter" idx="5"/>
          </p:nvPr>
        </p:nvSpPr>
        <p:spPr/>
        <p:txBody>
          <a:bodyPr/>
          <a:lstStyle/>
          <a:p>
            <a:fld id="{52433F82-8F7A-4BA3-A4CA-489F5F585D5F}" type="slidenum">
              <a:rPr lang="en-IL" smtClean="0"/>
              <a:t>14</a:t>
            </a:fld>
            <a:endParaRPr lang="en-IL"/>
          </a:p>
        </p:txBody>
      </p:sp>
    </p:spTree>
    <p:extLst>
      <p:ext uri="{BB962C8B-B14F-4D97-AF65-F5344CB8AC3E}">
        <p14:creationId xmlns:p14="http://schemas.microsoft.com/office/powerpoint/2010/main" val="50710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10/28/2021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07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05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96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10/28/2021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645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7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65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74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0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4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96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10/28/2021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32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10/28/2021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3290052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1.png"/><Relationship Id="rId3" Type="http://schemas.microsoft.com/office/2007/relationships/hdphoto" Target="../media/hdphoto2.wdp"/><Relationship Id="rId7" Type="http://schemas.openxmlformats.org/officeDocument/2006/relationships/customXml" Target="../ink/ink6.xml"/><Relationship Id="rId12" Type="http://schemas.openxmlformats.org/officeDocument/2006/relationships/image" Target="../media/image300.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customXml" Target="../ink/ink8.xml"/><Relationship Id="rId5" Type="http://schemas.openxmlformats.org/officeDocument/2006/relationships/image" Target="../media/image32.png"/><Relationship Id="rId10" Type="http://schemas.openxmlformats.org/officeDocument/2006/relationships/image" Target="../media/image290.png"/><Relationship Id="rId4" Type="http://schemas.openxmlformats.org/officeDocument/2006/relationships/image" Target="../media/image31.png"/><Relationship Id="rId9" Type="http://schemas.openxmlformats.org/officeDocument/2006/relationships/customXml" Target="../ink/ink7.xml"/><Relationship Id="rId1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customXml" Target="../ink/ink11.xml"/><Relationship Id="rId3" Type="http://schemas.microsoft.com/office/2007/relationships/hdphoto" Target="../media/hdphoto2.wdp"/><Relationship Id="rId7" Type="http://schemas.openxmlformats.org/officeDocument/2006/relationships/image" Target="../media/image330.png"/><Relationship Id="rId12" Type="http://schemas.openxmlformats.org/officeDocument/2006/relationships/image" Target="../media/image39.png"/><Relationship Id="rId2" Type="http://schemas.openxmlformats.org/officeDocument/2006/relationships/image" Target="../media/image34.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customXml" Target="../ink/ink9.xml"/><Relationship Id="rId11" Type="http://schemas.openxmlformats.org/officeDocument/2006/relationships/customXml" Target="../ink/ink10.xml"/><Relationship Id="rId5" Type="http://schemas.openxmlformats.org/officeDocument/2006/relationships/image" Target="../media/image35.png"/><Relationship Id="rId15" Type="http://schemas.openxmlformats.org/officeDocument/2006/relationships/customXml" Target="../ink/ink12.xml"/><Relationship Id="rId10" Type="http://schemas.openxmlformats.org/officeDocument/2006/relationships/image" Target="../media/image22.svg"/><Relationship Id="rId4" Type="http://schemas.openxmlformats.org/officeDocument/2006/relationships/image" Target="../media/image31.png"/><Relationship Id="rId9" Type="http://schemas.openxmlformats.org/officeDocument/2006/relationships/image" Target="../media/image21.png"/><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45.png"/><Relationship Id="rId4" Type="http://schemas.openxmlformats.org/officeDocument/2006/relationships/customXml" Target="../ink/ink13.xml"/><Relationship Id="rId9"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0.svg"/><Relationship Id="rId7"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8.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0.gif"/><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5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2.wdp"/><Relationship Id="rId7" Type="http://schemas.openxmlformats.org/officeDocument/2006/relationships/customXml" Target="../ink/ink1.xml"/><Relationship Id="rId12"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25.png"/><Relationship Id="rId10" Type="http://schemas.openxmlformats.org/officeDocument/2006/relationships/image" Target="../media/image230.png"/><Relationship Id="rId4" Type="http://schemas.openxmlformats.org/officeDocument/2006/relationships/image" Target="../media/image24.png"/><Relationship Id="rId9"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150.png"/><Relationship Id="rId12"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customXml" Target="../ink/ink4.xml"/><Relationship Id="rId11" Type="http://schemas.openxmlformats.org/officeDocument/2006/relationships/image" Target="../media/image28.png"/><Relationship Id="rId5" Type="http://schemas.openxmlformats.org/officeDocument/2006/relationships/image" Target="../media/image140.png"/><Relationship Id="rId15" Type="http://schemas.openxmlformats.org/officeDocument/2006/relationships/image" Target="../media/image22.svg"/><Relationship Id="rId10" Type="http://schemas.openxmlformats.org/officeDocument/2006/relationships/image" Target="../media/image24.png"/><Relationship Id="rId4" Type="http://schemas.openxmlformats.org/officeDocument/2006/relationships/customXml" Target="../ink/ink3.xml"/><Relationship Id="rId9" Type="http://schemas.microsoft.com/office/2007/relationships/hdphoto" Target="../media/hdphoto2.wdp"/><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313860-A922-4FA4-B5E2-E8871F105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1676DC-FCB3-43FD-9A4A-91C363386148}"/>
              </a:ext>
            </a:extLst>
          </p:cNvPr>
          <p:cNvSpPr>
            <a:spLocks noGrp="1"/>
          </p:cNvSpPr>
          <p:nvPr>
            <p:ph type="ctrTitle"/>
          </p:nvPr>
        </p:nvSpPr>
        <p:spPr>
          <a:xfrm>
            <a:off x="643466" y="753626"/>
            <a:ext cx="5334930" cy="3004145"/>
          </a:xfrm>
        </p:spPr>
        <p:txBody>
          <a:bodyPr numCol="1">
            <a:normAutofit/>
          </a:bodyPr>
          <a:lstStyle/>
          <a:p>
            <a:pPr rtl="1"/>
            <a:r>
              <a:rPr lang="he-IL" sz="6600" b="1" dirty="0">
                <a:latin typeface="Calibri" panose="020F0502020204030204" pitchFamily="34" charset="0"/>
                <a:cs typeface="Calibri" panose="020F0502020204030204" pitchFamily="34" charset="0"/>
              </a:rPr>
              <a:t>החוק הישראלי</a:t>
            </a:r>
            <a:r>
              <a:rPr lang="en-US" sz="6600" b="1" dirty="0">
                <a:latin typeface="Calibri" panose="020F0502020204030204" pitchFamily="34" charset="0"/>
                <a:cs typeface="Calibri" panose="020F0502020204030204" pitchFamily="34" charset="0"/>
              </a:rPr>
              <a:t> </a:t>
            </a:r>
            <a:endParaRPr lang="en-IL" sz="6600"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7A22C22-7DB1-4A0E-823B-A5AC08A248F5}"/>
              </a:ext>
            </a:extLst>
          </p:cNvPr>
          <p:cNvSpPr>
            <a:spLocks noGrp="1"/>
          </p:cNvSpPr>
          <p:nvPr>
            <p:ph type="subTitle" idx="1"/>
          </p:nvPr>
        </p:nvSpPr>
        <p:spPr>
          <a:xfrm>
            <a:off x="643465" y="3849845"/>
            <a:ext cx="5334931" cy="2189214"/>
          </a:xfrm>
        </p:spPr>
        <p:txBody>
          <a:bodyPr>
            <a:normAutofit/>
          </a:bodyPr>
          <a:lstStyle/>
          <a:p>
            <a:pPr rtl="1"/>
            <a:r>
              <a:rPr lang="he-IL" sz="2800" dirty="0">
                <a:latin typeface="Calibri" panose="020F0502020204030204" pitchFamily="34" charset="0"/>
                <a:cs typeface="Calibri" panose="020F0502020204030204" pitchFamily="34" charset="0"/>
              </a:rPr>
              <a:t>הילה </a:t>
            </a:r>
            <a:r>
              <a:rPr lang="he-IL" sz="2800" dirty="0" err="1">
                <a:latin typeface="Calibri" panose="020F0502020204030204" pitchFamily="34" charset="0"/>
                <a:cs typeface="Calibri" panose="020F0502020204030204" pitchFamily="34" charset="0"/>
              </a:rPr>
              <a:t>רהימפור</a:t>
            </a:r>
            <a:endParaRPr lang="en-IL" sz="2800"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4341" y="1164128"/>
            <a:ext cx="569514" cy="569514"/>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499ACE06-2742-4366-B8DD-B1D27F4F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0"/>
            <a:ext cx="2123415" cy="1422481"/>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What Is Cyber Law? Career Paths in Information Security | Norwich  University Online">
            <a:extLst>
              <a:ext uri="{FF2B5EF4-FFF2-40B4-BE49-F238E27FC236}">
                <a16:creationId xmlns:a16="http://schemas.microsoft.com/office/drawing/2014/main" id="{B98D637D-6E1E-4F77-ADBF-C06EC946EA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251" b="1"/>
          <a:stretch/>
        </p:blipFill>
        <p:spPr bwMode="auto">
          <a:xfrm>
            <a:off x="6610266" y="2150583"/>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Script informatique sur un écran">
            <a:extLst>
              <a:ext uri="{FF2B5EF4-FFF2-40B4-BE49-F238E27FC236}">
                <a16:creationId xmlns:a16="http://schemas.microsoft.com/office/drawing/2014/main" id="{E44B89F0-1853-4CCC-9D7E-90042B5FE329}"/>
              </a:ext>
            </a:extLst>
          </p:cNvPr>
          <p:cNvPicPr>
            <a:picLocks noChangeAspect="1"/>
          </p:cNvPicPr>
          <p:nvPr/>
        </p:nvPicPr>
        <p:blipFill rotWithShape="1">
          <a:blip r:embed="rId4"/>
          <a:srcRect r="36973" b="4"/>
          <a:stretch/>
        </p:blipFill>
        <p:spPr>
          <a:xfrm>
            <a:off x="9490670" y="10"/>
            <a:ext cx="2701330" cy="2860786"/>
          </a:xfrm>
          <a:custGeom>
            <a:avLst/>
            <a:gdLst/>
            <a:ahLst/>
            <a:cxnLst/>
            <a:rect l="l" t="t" r="r" b="b"/>
            <a:pathLst>
              <a:path w="2701330" h="2860796">
                <a:moveTo>
                  <a:pt x="1381637" y="0"/>
                </a:moveTo>
                <a:lnTo>
                  <a:pt x="1481685" y="0"/>
                </a:lnTo>
                <a:lnTo>
                  <a:pt x="1578040" y="4866"/>
                </a:lnTo>
                <a:cubicBezTo>
                  <a:pt x="2059323" y="53742"/>
                  <a:pt x="2470132" y="341007"/>
                  <a:pt x="2690528" y="746720"/>
                </a:cubicBezTo>
                <a:lnTo>
                  <a:pt x="2701330" y="769143"/>
                </a:lnTo>
                <a:lnTo>
                  <a:pt x="2701330" y="2089127"/>
                </a:lnTo>
                <a:lnTo>
                  <a:pt x="2690528" y="2111550"/>
                </a:lnTo>
                <a:cubicBezTo>
                  <a:pt x="2448092" y="2557835"/>
                  <a:pt x="1975257" y="2860796"/>
                  <a:pt x="1431661" y="2860796"/>
                </a:cubicBezTo>
                <a:cubicBezTo>
                  <a:pt x="640976" y="2860796"/>
                  <a:pt x="0" y="2219820"/>
                  <a:pt x="0" y="1429135"/>
                </a:cubicBezTo>
                <a:cubicBezTo>
                  <a:pt x="0" y="687868"/>
                  <a:pt x="563358" y="78181"/>
                  <a:pt x="1285282" y="4866"/>
                </a:cubicBezTo>
                <a:close/>
              </a:path>
            </a:pathLst>
          </a:custGeom>
        </p:spPr>
      </p:pic>
      <p:cxnSp>
        <p:nvCxnSpPr>
          <p:cNvPr id="28" name="Straight Connector 27">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5035" y="3681981"/>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6802AE7A-B0C7-496D-940B-0E6C6ECC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2DD1B47-C36B-4A09-A1B5-80A51262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7ECD5C35-80E8-449F-8C7F-64975DE6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6306952"/>
            <a:ext cx="1454378" cy="551049"/>
          </a:xfrm>
          <a:custGeom>
            <a:avLst/>
            <a:gdLst>
              <a:gd name="connsiteX0" fmla="*/ 780476 w 1560952"/>
              <a:gd name="connsiteY0" fmla="*/ 0 h 591429"/>
              <a:gd name="connsiteX1" fmla="*/ 1525548 w 1560952"/>
              <a:gd name="connsiteY1" fmla="*/ 480469 h 591429"/>
              <a:gd name="connsiteX2" fmla="*/ 1560952 w 1560952"/>
              <a:gd name="connsiteY2" fmla="*/ 591429 h 591429"/>
              <a:gd name="connsiteX3" fmla="*/ 0 w 1560952"/>
              <a:gd name="connsiteY3" fmla="*/ 591429 h 591429"/>
              <a:gd name="connsiteX4" fmla="*/ 35404 w 1560952"/>
              <a:gd name="connsiteY4" fmla="*/ 480469 h 591429"/>
              <a:gd name="connsiteX5" fmla="*/ 780476 w 1560952"/>
              <a:gd name="connsiteY5" fmla="*/ 0 h 5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52" h="591429">
                <a:moveTo>
                  <a:pt x="780476" y="0"/>
                </a:moveTo>
                <a:cubicBezTo>
                  <a:pt x="1115417" y="0"/>
                  <a:pt x="1402793" y="198118"/>
                  <a:pt x="1525548" y="480469"/>
                </a:cubicBezTo>
                <a:lnTo>
                  <a:pt x="1560952" y="591429"/>
                </a:lnTo>
                <a:lnTo>
                  <a:pt x="0" y="591429"/>
                </a:lnTo>
                <a:lnTo>
                  <a:pt x="35404" y="480469"/>
                </a:lnTo>
                <a:cubicBezTo>
                  <a:pt x="158159" y="198118"/>
                  <a:pt x="445536" y="0"/>
                  <a:pt x="7804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998F233-1684-4EF1-9F9C-0F8EA27B0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61598">
            <a:off x="6908614" y="5665643"/>
            <a:ext cx="1780023" cy="1237913"/>
          </a:xfrm>
          <a:custGeom>
            <a:avLst/>
            <a:gdLst>
              <a:gd name="connsiteX0" fmla="*/ 1585229 w 1780023"/>
              <a:gd name="connsiteY0" fmla="*/ 764759 h 1237913"/>
              <a:gd name="connsiteX1" fmla="*/ 1623024 w 1780023"/>
              <a:gd name="connsiteY1" fmla="*/ 792810 h 1237913"/>
              <a:gd name="connsiteX2" fmla="*/ 1777614 w 1780023"/>
              <a:gd name="connsiteY2" fmla="*/ 1157141 h 1237913"/>
              <a:gd name="connsiteX3" fmla="*/ 1733799 w 1780023"/>
              <a:gd name="connsiteY3" fmla="*/ 1235532 h 1237913"/>
              <a:gd name="connsiteX4" fmla="*/ 1716464 w 1780023"/>
              <a:gd name="connsiteY4" fmla="*/ 1237722 h 1237913"/>
              <a:gd name="connsiteX5" fmla="*/ 1716464 w 1780023"/>
              <a:gd name="connsiteY5" fmla="*/ 1237913 h 1237913"/>
              <a:gd name="connsiteX6" fmla="*/ 1655409 w 1780023"/>
              <a:gd name="connsiteY6" fmla="*/ 1191717 h 1237913"/>
              <a:gd name="connsiteX7" fmla="*/ 1513200 w 1780023"/>
              <a:gd name="connsiteY7" fmla="*/ 856627 h 1237913"/>
              <a:gd name="connsiteX8" fmla="*/ 1538499 w 1780023"/>
              <a:gd name="connsiteY8" fmla="*/ 770415 h 1237913"/>
              <a:gd name="connsiteX9" fmla="*/ 1585229 w 1780023"/>
              <a:gd name="connsiteY9" fmla="*/ 764759 h 1237913"/>
              <a:gd name="connsiteX10" fmla="*/ 933455 w 1780023"/>
              <a:gd name="connsiteY10" fmla="*/ 161308 h 1237913"/>
              <a:gd name="connsiteX11" fmla="*/ 957797 w 1780023"/>
              <a:gd name="connsiteY11" fmla="*/ 167970 h 1237913"/>
              <a:gd name="connsiteX12" fmla="*/ 1286982 w 1780023"/>
              <a:gd name="connsiteY12" fmla="*/ 387616 h 1237913"/>
              <a:gd name="connsiteX13" fmla="*/ 1293725 w 1780023"/>
              <a:gd name="connsiteY13" fmla="*/ 477075 h 1237913"/>
              <a:gd name="connsiteX14" fmla="*/ 1245453 w 1780023"/>
              <a:gd name="connsiteY14" fmla="*/ 499154 h 1237913"/>
              <a:gd name="connsiteX15" fmla="*/ 1245167 w 1780023"/>
              <a:gd name="connsiteY15" fmla="*/ 499154 h 1237913"/>
              <a:gd name="connsiteX16" fmla="*/ 1203638 w 1780023"/>
              <a:gd name="connsiteY16" fmla="*/ 484104 h 1237913"/>
              <a:gd name="connsiteX17" fmla="*/ 900647 w 1780023"/>
              <a:gd name="connsiteY17" fmla="*/ 281508 h 1237913"/>
              <a:gd name="connsiteX18" fmla="*/ 872454 w 1780023"/>
              <a:gd name="connsiteY18" fmla="*/ 196164 h 1237913"/>
              <a:gd name="connsiteX19" fmla="*/ 933455 w 1780023"/>
              <a:gd name="connsiteY19" fmla="*/ 161308 h 1237913"/>
              <a:gd name="connsiteX20" fmla="*/ 454020 w 1780023"/>
              <a:gd name="connsiteY20" fmla="*/ 13474 h 1237913"/>
              <a:gd name="connsiteX21" fmla="*/ 477919 w 1780023"/>
              <a:gd name="connsiteY21" fmla="*/ 21437 h 1237913"/>
              <a:gd name="connsiteX22" fmla="*/ 509236 w 1780023"/>
              <a:gd name="connsiteY22" fmla="*/ 84182 h 1237913"/>
              <a:gd name="connsiteX23" fmla="*/ 445829 w 1780023"/>
              <a:gd name="connsiteY23" fmla="*/ 139871 h 1237913"/>
              <a:gd name="connsiteX24" fmla="*/ 437447 w 1780023"/>
              <a:gd name="connsiteY24" fmla="*/ 139395 h 1237913"/>
              <a:gd name="connsiteX25" fmla="*/ 73211 w 1780023"/>
              <a:gd name="connsiteY25" fmla="*/ 137204 h 1237913"/>
              <a:gd name="connsiteX26" fmla="*/ 749 w 1780023"/>
              <a:gd name="connsiteY26" fmla="*/ 84082 h 1237913"/>
              <a:gd name="connsiteX27" fmla="*/ 53871 w 1780023"/>
              <a:gd name="connsiteY27" fmla="*/ 11621 h 1237913"/>
              <a:gd name="connsiteX28" fmla="*/ 58352 w 1780023"/>
              <a:gd name="connsiteY28" fmla="*/ 11093 h 1237913"/>
              <a:gd name="connsiteX29" fmla="*/ 454020 w 1780023"/>
              <a:gd name="connsiteY29" fmla="*/ 13474 h 1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023" h="1237913">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4"/>
                  <a:pt x="949959" y="164024"/>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1A4A4089-D056-4220-9E48-9C1A6B50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358" y="5835650"/>
            <a:ext cx="2358642" cy="1022351"/>
          </a:xfrm>
          <a:custGeom>
            <a:avLst/>
            <a:gdLst>
              <a:gd name="connsiteX0" fmla="*/ 61913 w 2358642"/>
              <a:gd name="connsiteY0" fmla="*/ 0 h 1022351"/>
              <a:gd name="connsiteX1" fmla="*/ 2358642 w 2358642"/>
              <a:gd name="connsiteY1" fmla="*/ 0 h 1022351"/>
              <a:gd name="connsiteX2" fmla="*/ 2358642 w 2358642"/>
              <a:gd name="connsiteY2" fmla="*/ 123825 h 1022351"/>
              <a:gd name="connsiteX3" fmla="*/ 123825 w 2358642"/>
              <a:gd name="connsiteY3" fmla="*/ 123825 h 1022351"/>
              <a:gd name="connsiteX4" fmla="*/ 123825 w 2358642"/>
              <a:gd name="connsiteY4" fmla="*/ 1022351 h 1022351"/>
              <a:gd name="connsiteX5" fmla="*/ 0 w 2358642"/>
              <a:gd name="connsiteY5" fmla="*/ 1022351 h 1022351"/>
              <a:gd name="connsiteX6" fmla="*/ 0 w 2358642"/>
              <a:gd name="connsiteY6" fmla="*/ 61913 h 1022351"/>
              <a:gd name="connsiteX7" fmla="*/ 61913 w 2358642"/>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642" h="1022351">
                <a:moveTo>
                  <a:pt x="61913" y="0"/>
                </a:moveTo>
                <a:lnTo>
                  <a:pt x="2358642" y="0"/>
                </a:lnTo>
                <a:lnTo>
                  <a:pt x="2358642"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82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390650" y="1793875"/>
            <a:ext cx="9410700" cy="3921125"/>
          </a:xfrm>
        </p:spPr>
        <p:txBody>
          <a:bodyPr>
            <a:normAutofit/>
          </a:bodyPr>
          <a:lstStyle/>
          <a:p>
            <a:pPr marL="0" indent="0" algn="ctr" rtl="1">
              <a:lnSpc>
                <a:spcPct val="160000"/>
              </a:lnSpc>
              <a:buNone/>
            </a:pPr>
            <a:r>
              <a:rPr lang="he-IL" sz="4400" dirty="0">
                <a:latin typeface="Calibri" panose="020F0502020204030204" pitchFamily="34" charset="0"/>
                <a:cs typeface="Calibri" panose="020F0502020204030204" pitchFamily="34" charset="0"/>
              </a:rPr>
              <a:t>למה לפי דעתכם סעיף מידע כוזב גורר יותר עונש מסעיף שיבוש פעילות?</a:t>
            </a:r>
          </a:p>
          <a:p>
            <a:pPr marL="0" indent="0" algn="ctr" rtl="1">
              <a:lnSpc>
                <a:spcPct val="160000"/>
              </a:lnSpc>
              <a:buNone/>
            </a:pPr>
            <a:r>
              <a:rPr lang="he-IL" sz="3600" dirty="0">
                <a:latin typeface="Calibri" panose="020F0502020204030204" pitchFamily="34" charset="0"/>
                <a:cs typeface="Calibri" panose="020F0502020204030204" pitchFamily="34" charset="0"/>
              </a:rPr>
              <a:t>היכן יש יותר נזק?</a:t>
            </a:r>
            <a:r>
              <a:rPr lang="en-US" sz="3600" dirty="0">
                <a:latin typeface="Calibri" panose="020F0502020204030204" pitchFamily="34" charset="0"/>
                <a:cs typeface="Calibri" panose="020F0502020204030204" pitchFamily="34" charset="0"/>
              </a:rPr>
              <a:t> </a:t>
            </a:r>
            <a:r>
              <a:rPr lang="he-IL" sz="3600" dirty="0">
                <a:latin typeface="Calibri" panose="020F0502020204030204" pitchFamily="34" charset="0"/>
                <a:cs typeface="Calibri" panose="020F0502020204030204" pitchFamily="34" charset="0"/>
              </a:rPr>
              <a:t>בגריסת מסמכים או בשינוי מסמכים?</a:t>
            </a:r>
            <a:endParaRPr lang="he-IL" sz="32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0F997A9-01AA-4F43-B780-D20AF032C7F9}"/>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776A6F9E-52CF-46EA-925A-67397A3AF1F9}"/>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72972B4C-84CA-48FA-8EFD-25855C8D4FB8}"/>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7EB9B4D5-7D07-4889-95ED-A0D81E1034C5}"/>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F050505F-1E23-4FBE-BEC5-AAD8A4D973E7}"/>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0469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חדירה למחשב</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943101" y="1574800"/>
            <a:ext cx="9410700" cy="5064125"/>
          </a:xfrm>
        </p:spPr>
        <p:txBody>
          <a:bodyPr>
            <a:normAutofit/>
          </a:bodyPr>
          <a:lstStyle/>
          <a:p>
            <a:pPr algn="r" rtl="1">
              <a:lnSpc>
                <a:spcPct val="160000"/>
              </a:lnSpc>
              <a:buFontTx/>
              <a:buChar char="-"/>
            </a:pPr>
            <a:r>
              <a:rPr lang="he-IL" sz="3200" dirty="0">
                <a:latin typeface="Calibri" panose="020F0502020204030204" pitchFamily="34" charset="0"/>
                <a:cs typeface="Calibri" panose="020F0502020204030204" pitchFamily="34" charset="0"/>
              </a:rPr>
              <a:t>חדירה לא כדין </a:t>
            </a:r>
            <a:r>
              <a:rPr lang="he-IL" sz="3200" b="1" dirty="0">
                <a:latin typeface="Calibri" panose="020F0502020204030204" pitchFamily="34" charset="0"/>
                <a:cs typeface="Calibri" panose="020F0502020204030204" pitchFamily="34" charset="0"/>
              </a:rPr>
              <a:t>לחומר הנמצא במחשב </a:t>
            </a:r>
            <a:r>
              <a:rPr lang="he-IL" sz="3200" dirty="0">
                <a:latin typeface="Calibri" panose="020F0502020204030204" pitchFamily="34" charset="0"/>
                <a:cs typeface="Calibri" panose="020F0502020204030204" pitchFamily="34" charset="0"/>
              </a:rPr>
              <a:t>תגרור עונש של </a:t>
            </a:r>
            <a:r>
              <a:rPr lang="he-IL" sz="3200" b="1" dirty="0">
                <a:latin typeface="Calibri" panose="020F0502020204030204" pitchFamily="34" charset="0"/>
                <a:cs typeface="Calibri" panose="020F0502020204030204" pitchFamily="34" charset="0"/>
              </a:rPr>
              <a:t>3 שנות מאסר.</a:t>
            </a:r>
          </a:p>
          <a:p>
            <a:pPr marL="0" indent="0" algn="r" rtl="1">
              <a:lnSpc>
                <a:spcPct val="160000"/>
              </a:lnSpc>
              <a:buNone/>
            </a:pPr>
            <a:r>
              <a:rPr lang="he-IL" sz="3200" dirty="0">
                <a:latin typeface="Calibri" panose="020F0502020204030204" pitchFamily="34" charset="0"/>
                <a:cs typeface="Calibri" panose="020F0502020204030204" pitchFamily="34" charset="0"/>
              </a:rPr>
              <a:t>- חדירה לחומר הנמצא במחשב </a:t>
            </a:r>
            <a:r>
              <a:rPr lang="he-IL" sz="3200" b="1" dirty="0">
                <a:latin typeface="Calibri" panose="020F0502020204030204" pitchFamily="34" charset="0"/>
                <a:cs typeface="Calibri" panose="020F0502020204030204" pitchFamily="34" charset="0"/>
              </a:rPr>
              <a:t>על מנת לעבור כל עבירה אחרת </a:t>
            </a:r>
            <a:r>
              <a:rPr lang="he-IL" sz="3200" dirty="0">
                <a:latin typeface="Calibri" panose="020F0502020204030204" pitchFamily="34" charset="0"/>
                <a:cs typeface="Calibri" panose="020F0502020204030204" pitchFamily="34" charset="0"/>
              </a:rPr>
              <a:t>תגרור עונש של </a:t>
            </a:r>
            <a:r>
              <a:rPr lang="he-IL" sz="3200" b="1" dirty="0">
                <a:latin typeface="Calibri" panose="020F0502020204030204" pitchFamily="34" charset="0"/>
                <a:cs typeface="Calibri" panose="020F0502020204030204" pitchFamily="34" charset="0"/>
              </a:rPr>
              <a:t>5 שנות מאסר.</a:t>
            </a:r>
            <a:endParaRPr lang="he-IL" sz="32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0F997A9-01AA-4F43-B780-D20AF032C7F9}"/>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776A6F9E-52CF-46EA-925A-67397A3AF1F9}"/>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72972B4C-84CA-48FA-8EFD-25855C8D4FB8}"/>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7EB9B4D5-7D07-4889-95ED-A0D81E1034C5}"/>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F050505F-1E23-4FBE-BEC5-AAD8A4D973E7}"/>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76264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shed Arrow Vector Art &amp;amp; Graphics | freevector.com">
            <a:extLst>
              <a:ext uri="{FF2B5EF4-FFF2-40B4-BE49-F238E27FC236}">
                <a16:creationId xmlns:a16="http://schemas.microsoft.com/office/drawing/2014/main" id="{A7CA999B-FF5F-44F4-B69B-E00452E491C6}"/>
              </a:ext>
            </a:extLst>
          </p:cNvPr>
          <p:cNvPicPr>
            <a:picLocks noChangeAspect="1" noChangeArrowheads="1"/>
          </p:cNvPicPr>
          <p:nvPr/>
        </p:nvPicPr>
        <p:blipFill rotWithShape="1">
          <a:blip r:embed="rId2">
            <a:duotone>
              <a:srgbClr val="755DD9">
                <a:shade val="45000"/>
                <a:satMod val="135000"/>
              </a:srgbClr>
              <a:prstClr val="white"/>
            </a:duotone>
            <a:extLst>
              <a:ext uri="{BEBA8EAE-BF5A-486C-A8C5-ECC9F3942E4B}">
                <a14:imgProps xmlns:a14="http://schemas.microsoft.com/office/drawing/2010/main">
                  <a14:imgLayer r:embed="rId3">
                    <a14:imgEffect>
                      <a14:backgroundRemoval t="3922" b="9804" l="5882" r="35458">
                        <a14:foregroundMark x1="5229" y1="7190" x2="13399" y2="7843"/>
                        <a14:foregroundMark x1="13399" y1="7843" x2="30882" y2="6373"/>
                        <a14:foregroundMark x1="30882" y1="6373" x2="35458" y2="6699"/>
                        <a14:foregroundMark x1="8170" y1="7190" x2="11275" y2="9967"/>
                        <a14:foregroundMark x1="6863" y1="7843" x2="6863" y2="6373"/>
                        <a14:foregroundMark x1="5882" y1="6536" x2="5882" y2="7516"/>
                      </a14:backgroundRemoval>
                    </a14:imgEffect>
                  </a14:imgLayer>
                </a14:imgProps>
              </a:ext>
              <a:ext uri="{28A0092B-C50C-407E-A947-70E740481C1C}">
                <a14:useLocalDpi xmlns:a14="http://schemas.microsoft.com/office/drawing/2010/main" val="0"/>
              </a:ext>
            </a:extLst>
          </a:blip>
          <a:srcRect l="5148" t="3217" r="62887" b="89527"/>
          <a:stretch/>
        </p:blipFill>
        <p:spPr bwMode="auto">
          <a:xfrm>
            <a:off x="4154541" y="4725585"/>
            <a:ext cx="2932060" cy="665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ashed Arrow Vector Art &amp;amp; Graphics | freevector.com">
            <a:extLst>
              <a:ext uri="{FF2B5EF4-FFF2-40B4-BE49-F238E27FC236}">
                <a16:creationId xmlns:a16="http://schemas.microsoft.com/office/drawing/2014/main" id="{1F3F12B0-937B-4D50-9E51-5227195CFDD7}"/>
              </a:ext>
            </a:extLst>
          </p:cNvPr>
          <p:cNvPicPr>
            <a:picLocks noChangeAspect="1" noChangeArrowheads="1"/>
          </p:cNvPicPr>
          <p:nvPr/>
        </p:nvPicPr>
        <p:blipFill rotWithShape="1">
          <a:blip r:embed="rId4">
            <a:duotone>
              <a:srgbClr val="755DD9">
                <a:shade val="45000"/>
                <a:satMod val="135000"/>
              </a:srgbClr>
              <a:prstClr val="white"/>
            </a:duotone>
            <a:extLst>
              <a:ext uri="{BEBA8EAE-BF5A-486C-A8C5-ECC9F3942E4B}">
                <a14:imgProps xmlns:a14="http://schemas.microsoft.com/office/drawing/2010/main">
                  <a14:imgLayer r:embed="rId3">
                    <a14:imgEffect>
                      <a14:backgroundRemoval t="47059" b="64542" l="35131" r="47059">
                        <a14:foregroundMark x1="35131" y1="64542" x2="43464" y2="48529"/>
                        <a14:foregroundMark x1="43464" y1="48529" x2="46569" y2="51634"/>
                      </a14:backgroundRemoval>
                    </a14:imgEffect>
                  </a14:imgLayer>
                </a14:imgProps>
              </a:ext>
              <a:ext uri="{28A0092B-C50C-407E-A947-70E740481C1C}">
                <a14:useLocalDpi xmlns:a14="http://schemas.microsoft.com/office/drawing/2010/main" val="0"/>
              </a:ext>
            </a:extLst>
          </a:blip>
          <a:srcRect l="34538" t="45203" r="51387" b="35352"/>
          <a:stretch/>
        </p:blipFill>
        <p:spPr bwMode="auto">
          <a:xfrm rot="4305610">
            <a:off x="7139292" y="311295"/>
            <a:ext cx="1118045" cy="154463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52F0CC2-A606-4E9F-8251-63DAA8786720}"/>
              </a:ext>
            </a:extLst>
          </p:cNvPr>
          <p:cNvSpPr txBox="1"/>
          <p:nvPr/>
        </p:nvSpPr>
        <p:spPr>
          <a:xfrm>
            <a:off x="7984017" y="1263494"/>
            <a:ext cx="2643768" cy="1697068"/>
          </a:xfrm>
          <a:prstGeom prst="rect">
            <a:avLst/>
          </a:prstGeom>
          <a:noFill/>
        </p:spPr>
        <p:txBody>
          <a:bodyPr wrap="square" rtlCol="0">
            <a:spAutoFit/>
          </a:bodyPr>
          <a:lstStyle/>
          <a:p>
            <a:pPr algn="r" rtl="1">
              <a:lnSpc>
                <a:spcPct val="150000"/>
              </a:lnSpc>
            </a:pPr>
            <a:r>
              <a:rPr lang="he-IL" sz="2400" b="1" dirty="0">
                <a:latin typeface="Calibri" panose="020F0502020204030204" pitchFamily="34" charset="0"/>
                <a:cs typeface="Calibri" panose="020F0502020204030204" pitchFamily="34" charset="0"/>
              </a:rPr>
              <a:t>דוגמה לעבירה בגין חדירה למחשב שדינה </a:t>
            </a:r>
            <a:r>
              <a:rPr lang="he-IL" sz="2400" b="1" dirty="0">
                <a:solidFill>
                  <a:srgbClr val="FF0000"/>
                </a:solidFill>
                <a:latin typeface="Calibri" panose="020F0502020204030204" pitchFamily="34" charset="0"/>
                <a:cs typeface="Calibri" panose="020F0502020204030204" pitchFamily="34" charset="0"/>
              </a:rPr>
              <a:t>3 שנות מאסר</a:t>
            </a:r>
            <a:endParaRPr lang="en-IL" sz="2400" b="1" dirty="0">
              <a:solidFill>
                <a:srgbClr val="FF0000"/>
              </a:solidFill>
              <a:latin typeface="Calibri" panose="020F0502020204030204" pitchFamily="34" charset="0"/>
              <a:cs typeface="Calibri" panose="020F050202020403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EE315166-1BC4-41A7-BF35-2E0EB6403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7375" y="322996"/>
            <a:ext cx="5024140" cy="2878336"/>
          </a:xfrm>
          <a:prstGeom prst="rect">
            <a:avLst/>
          </a:prstGeom>
          <a:ln>
            <a:solidFill>
              <a:schemeClr val="tx1"/>
            </a:solidFill>
          </a:ln>
        </p:spPr>
      </p:pic>
      <p:pic>
        <p:nvPicPr>
          <p:cNvPr id="15" name="Picture 14" descr="Graphical user interface, text&#10;&#10;Description automatically generated">
            <a:extLst>
              <a:ext uri="{FF2B5EF4-FFF2-40B4-BE49-F238E27FC236}">
                <a16:creationId xmlns:a16="http://schemas.microsoft.com/office/drawing/2014/main" id="{247E444A-F1A0-455B-8F11-5C5EADB2D1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030" y="3380534"/>
            <a:ext cx="4797550" cy="3242372"/>
          </a:xfrm>
          <a:prstGeom prst="rect">
            <a:avLst/>
          </a:prstGeom>
          <a:ln>
            <a:solidFill>
              <a:schemeClr val="tx1"/>
            </a:solidFill>
          </a:ln>
        </p:spPr>
      </p:pic>
      <p:sp>
        <p:nvSpPr>
          <p:cNvPr id="23" name="TextBox 22">
            <a:extLst>
              <a:ext uri="{FF2B5EF4-FFF2-40B4-BE49-F238E27FC236}">
                <a16:creationId xmlns:a16="http://schemas.microsoft.com/office/drawing/2014/main" id="{EB2D540F-3BDD-4707-916A-EE795303EC17}"/>
              </a:ext>
            </a:extLst>
          </p:cNvPr>
          <p:cNvSpPr txBox="1"/>
          <p:nvPr/>
        </p:nvSpPr>
        <p:spPr>
          <a:xfrm>
            <a:off x="1072608" y="3932834"/>
            <a:ext cx="2922084" cy="2251065"/>
          </a:xfrm>
          <a:prstGeom prst="rect">
            <a:avLst/>
          </a:prstGeom>
          <a:noFill/>
        </p:spPr>
        <p:txBody>
          <a:bodyPr wrap="square" rtlCol="0">
            <a:spAutoFit/>
          </a:bodyPr>
          <a:lstStyle/>
          <a:p>
            <a:pPr algn="r" rtl="1">
              <a:lnSpc>
                <a:spcPct val="150000"/>
              </a:lnSpc>
            </a:pPr>
            <a:r>
              <a:rPr lang="he-IL" sz="2400" b="1" dirty="0">
                <a:latin typeface="Calibri" panose="020F0502020204030204" pitchFamily="34" charset="0"/>
                <a:cs typeface="Calibri" panose="020F0502020204030204" pitchFamily="34" charset="0"/>
              </a:rPr>
              <a:t>דוגמה לעבירה בגין חדירה למחשב על מנת לעבור עבירה אחרת  שדינה </a:t>
            </a:r>
            <a:r>
              <a:rPr lang="he-IL" sz="2400" b="1" dirty="0">
                <a:solidFill>
                  <a:srgbClr val="FF0000"/>
                </a:solidFill>
                <a:latin typeface="Calibri" panose="020F0502020204030204" pitchFamily="34" charset="0"/>
                <a:cs typeface="Calibri" panose="020F0502020204030204" pitchFamily="34" charset="0"/>
              </a:rPr>
              <a:t>5 שנות מאסר</a:t>
            </a:r>
            <a:endParaRPr lang="en-IL" sz="2400" b="1" dirty="0">
              <a:solidFill>
                <a:srgbClr val="FF0000"/>
              </a:solidFill>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55757F05-9E17-4E83-8AF9-1FC3356F15EE}"/>
                  </a:ext>
                </a:extLst>
              </p14:cNvPr>
              <p14:cNvContentPartPr/>
              <p14:nvPr/>
            </p14:nvContentPartPr>
            <p14:xfrm>
              <a:off x="2312880" y="2894385"/>
              <a:ext cx="1687680" cy="39240"/>
            </p14:xfrm>
          </p:contentPart>
        </mc:Choice>
        <mc:Fallback xmlns="">
          <p:pic>
            <p:nvPicPr>
              <p:cNvPr id="16" name="Ink 15">
                <a:extLst>
                  <a:ext uri="{FF2B5EF4-FFF2-40B4-BE49-F238E27FC236}">
                    <a16:creationId xmlns:a16="http://schemas.microsoft.com/office/drawing/2014/main" id="{55757F05-9E17-4E83-8AF9-1FC3356F15EE}"/>
                  </a:ext>
                </a:extLst>
              </p:cNvPr>
              <p:cNvPicPr/>
              <p:nvPr/>
            </p:nvPicPr>
            <p:blipFill>
              <a:blip r:embed="rId8"/>
              <a:stretch>
                <a:fillRect/>
              </a:stretch>
            </p:blipFill>
            <p:spPr>
              <a:xfrm>
                <a:off x="2259240" y="2786745"/>
                <a:ext cx="17953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D634784-B1BA-456F-8E6B-D1EF243956B4}"/>
                  </a:ext>
                </a:extLst>
              </p14:cNvPr>
              <p14:cNvContentPartPr/>
              <p14:nvPr/>
            </p14:nvContentPartPr>
            <p14:xfrm>
              <a:off x="7220400" y="6018825"/>
              <a:ext cx="2809440" cy="48600"/>
            </p14:xfrm>
          </p:contentPart>
        </mc:Choice>
        <mc:Fallback xmlns="">
          <p:pic>
            <p:nvPicPr>
              <p:cNvPr id="17" name="Ink 16">
                <a:extLst>
                  <a:ext uri="{FF2B5EF4-FFF2-40B4-BE49-F238E27FC236}">
                    <a16:creationId xmlns:a16="http://schemas.microsoft.com/office/drawing/2014/main" id="{5D634784-B1BA-456F-8E6B-D1EF243956B4}"/>
                  </a:ext>
                </a:extLst>
              </p:cNvPr>
              <p:cNvPicPr/>
              <p:nvPr/>
            </p:nvPicPr>
            <p:blipFill>
              <a:blip r:embed="rId10"/>
              <a:stretch>
                <a:fillRect/>
              </a:stretch>
            </p:blipFill>
            <p:spPr>
              <a:xfrm>
                <a:off x="7166400" y="5911185"/>
                <a:ext cx="29170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39495B73-B3AC-4774-9979-1A2606FA111B}"/>
                  </a:ext>
                </a:extLst>
              </p14:cNvPr>
              <p14:cNvContentPartPr/>
              <p14:nvPr/>
            </p14:nvContentPartPr>
            <p14:xfrm>
              <a:off x="10392000" y="6324105"/>
              <a:ext cx="1204920" cy="44280"/>
            </p14:xfrm>
          </p:contentPart>
        </mc:Choice>
        <mc:Fallback xmlns="">
          <p:pic>
            <p:nvPicPr>
              <p:cNvPr id="20" name="Ink 19">
                <a:extLst>
                  <a:ext uri="{FF2B5EF4-FFF2-40B4-BE49-F238E27FC236}">
                    <a16:creationId xmlns:a16="http://schemas.microsoft.com/office/drawing/2014/main" id="{39495B73-B3AC-4774-9979-1A2606FA111B}"/>
                  </a:ext>
                </a:extLst>
              </p:cNvPr>
              <p:cNvPicPr/>
              <p:nvPr/>
            </p:nvPicPr>
            <p:blipFill>
              <a:blip r:embed="rId12"/>
              <a:stretch>
                <a:fillRect/>
              </a:stretch>
            </p:blipFill>
            <p:spPr>
              <a:xfrm>
                <a:off x="10338000" y="6216465"/>
                <a:ext cx="1312560" cy="259920"/>
              </a:xfrm>
              <a:prstGeom prst="rect">
                <a:avLst/>
              </a:prstGeom>
            </p:spPr>
          </p:pic>
        </mc:Fallback>
      </mc:AlternateContent>
      <p:grpSp>
        <p:nvGrpSpPr>
          <p:cNvPr id="11" name="Group 10">
            <a:extLst>
              <a:ext uri="{FF2B5EF4-FFF2-40B4-BE49-F238E27FC236}">
                <a16:creationId xmlns:a16="http://schemas.microsoft.com/office/drawing/2014/main" id="{05BABC48-5E24-474A-A2F2-83986DE65EC6}"/>
              </a:ext>
            </a:extLst>
          </p:cNvPr>
          <p:cNvGrpSpPr/>
          <p:nvPr/>
        </p:nvGrpSpPr>
        <p:grpSpPr>
          <a:xfrm>
            <a:off x="135924" y="53992"/>
            <a:ext cx="1404552" cy="1060890"/>
            <a:chOff x="0" y="165089"/>
            <a:chExt cx="1404552" cy="1060890"/>
          </a:xfrm>
        </p:grpSpPr>
        <p:grpSp>
          <p:nvGrpSpPr>
            <p:cNvPr id="12" name="Group 11">
              <a:extLst>
                <a:ext uri="{FF2B5EF4-FFF2-40B4-BE49-F238E27FC236}">
                  <a16:creationId xmlns:a16="http://schemas.microsoft.com/office/drawing/2014/main" id="{6DE360AF-6AE6-4AF1-9E68-64ED53586AB2}"/>
                </a:ext>
              </a:extLst>
            </p:cNvPr>
            <p:cNvGrpSpPr/>
            <p:nvPr/>
          </p:nvGrpSpPr>
          <p:grpSpPr>
            <a:xfrm>
              <a:off x="333516" y="165089"/>
              <a:ext cx="737520" cy="737520"/>
              <a:chOff x="5547000" y="2880000"/>
              <a:chExt cx="1098000" cy="1098000"/>
            </a:xfrm>
          </p:grpSpPr>
          <p:sp>
            <p:nvSpPr>
              <p:cNvPr id="14" name="Oval 13">
                <a:extLst>
                  <a:ext uri="{FF2B5EF4-FFF2-40B4-BE49-F238E27FC236}">
                    <a16:creationId xmlns:a16="http://schemas.microsoft.com/office/drawing/2014/main" id="{E8D9C897-0D89-4DAA-A703-EF014A360EDB}"/>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8" name="Rectangle 17" descr="Judge male with solid fill">
                <a:extLst>
                  <a:ext uri="{FF2B5EF4-FFF2-40B4-BE49-F238E27FC236}">
                    <a16:creationId xmlns:a16="http://schemas.microsoft.com/office/drawing/2014/main" id="{B5CA041C-D6F5-4A84-97C6-415C712A7950}"/>
                  </a:ext>
                </a:extLst>
              </p:cNvPr>
              <p:cNvSpPr/>
              <p:nvPr/>
            </p:nvSpPr>
            <p:spPr>
              <a:xfrm>
                <a:off x="5781000" y="3114000"/>
                <a:ext cx="630000" cy="63000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3" name="TextBox 12">
              <a:extLst>
                <a:ext uri="{FF2B5EF4-FFF2-40B4-BE49-F238E27FC236}">
                  <a16:creationId xmlns:a16="http://schemas.microsoft.com/office/drawing/2014/main" id="{B0C33318-7341-4C4D-851C-B15BD3F4ABC4}"/>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282130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חדירה למחשב</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469440" y="1574800"/>
            <a:ext cx="10884361" cy="5064125"/>
          </a:xfrm>
        </p:spPr>
        <p:txBody>
          <a:bodyPr>
            <a:normAutofit/>
          </a:bodyPr>
          <a:lstStyle/>
          <a:p>
            <a:pPr marL="0" indent="0" algn="ctr" rtl="1">
              <a:lnSpc>
                <a:spcPct val="160000"/>
              </a:lnSpc>
              <a:buNone/>
            </a:pPr>
            <a:r>
              <a:rPr lang="he-IL" sz="4000" dirty="0">
                <a:latin typeface="Calibri" panose="020F0502020204030204" pitchFamily="34" charset="0"/>
                <a:cs typeface="Calibri" panose="020F0502020204030204" pitchFamily="34" charset="0"/>
              </a:rPr>
              <a:t>למה ישנם הבדלים בשנות המאסר לאותה העבירה?</a:t>
            </a:r>
          </a:p>
          <a:p>
            <a:pPr marL="0" indent="0" algn="ctr" rtl="1">
              <a:lnSpc>
                <a:spcPct val="160000"/>
              </a:lnSpc>
              <a:buNone/>
            </a:pPr>
            <a:r>
              <a:rPr lang="he-IL" sz="3600" b="1" dirty="0">
                <a:latin typeface="Calibri" panose="020F0502020204030204" pitchFamily="34" charset="0"/>
                <a:cs typeface="Calibri" panose="020F0502020204030204" pitchFamily="34" charset="0"/>
              </a:rPr>
              <a:t>בואו נחשוב...</a:t>
            </a:r>
            <a:endParaRPr lang="he-IL" sz="3600" dirty="0">
              <a:latin typeface="Calibri" panose="020F0502020204030204" pitchFamily="34" charset="0"/>
              <a:cs typeface="Calibri" panose="020F0502020204030204" pitchFamily="34" charset="0"/>
            </a:endParaRPr>
          </a:p>
          <a:p>
            <a:pPr marL="0" indent="0" algn="ctr" rtl="1">
              <a:lnSpc>
                <a:spcPct val="160000"/>
              </a:lnSpc>
              <a:buNone/>
            </a:pPr>
            <a:r>
              <a:rPr lang="he-IL" sz="3600" dirty="0">
                <a:latin typeface="Calibri" panose="020F0502020204030204" pitchFamily="34" charset="0"/>
                <a:cs typeface="Calibri" panose="020F0502020204030204" pitchFamily="34" charset="0"/>
              </a:rPr>
              <a:t> מה יותר חמור? לעבור בצומת באור אדום בטעות או לעבור בצומת באור אדום למטרת רצח?</a:t>
            </a:r>
          </a:p>
        </p:txBody>
      </p:sp>
      <p:grpSp>
        <p:nvGrpSpPr>
          <p:cNvPr id="4" name="Group 3">
            <a:extLst>
              <a:ext uri="{FF2B5EF4-FFF2-40B4-BE49-F238E27FC236}">
                <a16:creationId xmlns:a16="http://schemas.microsoft.com/office/drawing/2014/main" id="{E0F997A9-01AA-4F43-B780-D20AF032C7F9}"/>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776A6F9E-52CF-46EA-925A-67397A3AF1F9}"/>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72972B4C-84CA-48FA-8EFD-25855C8D4FB8}"/>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7EB9B4D5-7D07-4889-95ED-A0D81E1034C5}"/>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F050505F-1E23-4FBE-BEC5-AAD8A4D973E7}"/>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48108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"חוק המחשבים" 1995- פעולות אסורות</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625600"/>
            <a:ext cx="9613899" cy="4889500"/>
          </a:xfrm>
        </p:spPr>
        <p:txBody>
          <a:bodyPr>
            <a:normAutofit lnSpcReduction="10000"/>
          </a:bodyPr>
          <a:lstStyle/>
          <a:p>
            <a:pPr marL="0" indent="0" algn="r" rtl="1">
              <a:lnSpc>
                <a:spcPct val="160000"/>
              </a:lnSpc>
              <a:buNone/>
            </a:pPr>
            <a:r>
              <a:rPr lang="he-IL" sz="3200" b="1" dirty="0">
                <a:latin typeface="Calibri" panose="020F0502020204030204" pitchFamily="34" charset="0"/>
                <a:cs typeface="Calibri" panose="020F0502020204030204" pitchFamily="34" charset="0"/>
              </a:rPr>
              <a:t>עריכת תוכנה באופן שמאפשר לבצע את אחת הפעולות הבאות במטרה להפר את החוק:</a:t>
            </a:r>
          </a:p>
          <a:p>
            <a:pPr algn="r" rtl="1">
              <a:lnSpc>
                <a:spcPct val="160000"/>
              </a:lnSpc>
              <a:buFontTx/>
              <a:buChar char="-"/>
            </a:pPr>
            <a:r>
              <a:rPr lang="he-IL" sz="3200" dirty="0">
                <a:latin typeface="Calibri" panose="020F0502020204030204" pitchFamily="34" charset="0"/>
                <a:cs typeface="Calibri" panose="020F0502020204030204" pitchFamily="34" charset="0"/>
              </a:rPr>
              <a:t>פעולות שהתוצאה שלהן הן מידע כוזב</a:t>
            </a:r>
          </a:p>
          <a:p>
            <a:pPr algn="r" rtl="1">
              <a:lnSpc>
                <a:spcPct val="160000"/>
              </a:lnSpc>
              <a:buFontTx/>
              <a:buChar char="-"/>
            </a:pPr>
            <a:r>
              <a:rPr lang="he-IL" sz="3200" dirty="0">
                <a:latin typeface="Calibri" panose="020F0502020204030204" pitchFamily="34" charset="0"/>
                <a:cs typeface="Calibri" panose="020F0502020204030204" pitchFamily="34" charset="0"/>
              </a:rPr>
              <a:t>שיבוש הפעולה התקינה של המחשב או הפרעה לשימוש בו</a:t>
            </a:r>
          </a:p>
          <a:p>
            <a:pPr algn="r" rtl="1">
              <a:lnSpc>
                <a:spcPct val="160000"/>
              </a:lnSpc>
              <a:buFontTx/>
              <a:buChar char="-"/>
            </a:pPr>
            <a:r>
              <a:rPr lang="he-IL" sz="3200" dirty="0">
                <a:latin typeface="Calibri" panose="020F0502020204030204" pitchFamily="34" charset="0"/>
                <a:cs typeface="Calibri" panose="020F0502020204030204" pitchFamily="34" charset="0"/>
              </a:rPr>
              <a:t>מחיקת חומר, גרימה לשינוי בחומר, גרימה לשיבושו בכל דרך אחרת או הפרעה לשימוש בו</a:t>
            </a:r>
          </a:p>
        </p:txBody>
      </p:sp>
      <p:grpSp>
        <p:nvGrpSpPr>
          <p:cNvPr id="4" name="Group 3">
            <a:extLst>
              <a:ext uri="{FF2B5EF4-FFF2-40B4-BE49-F238E27FC236}">
                <a16:creationId xmlns:a16="http://schemas.microsoft.com/office/drawing/2014/main" id="{8ECDA92E-D7A6-4040-8BD7-0FB940A0FEEC}"/>
              </a:ext>
            </a:extLst>
          </p:cNvPr>
          <p:cNvGrpSpPr/>
          <p:nvPr/>
        </p:nvGrpSpPr>
        <p:grpSpPr>
          <a:xfrm>
            <a:off x="135924" y="53992"/>
            <a:ext cx="1404552" cy="1060890"/>
            <a:chOff x="0" y="165089"/>
            <a:chExt cx="1404552" cy="1060890"/>
          </a:xfrm>
        </p:grpSpPr>
        <p:grpSp>
          <p:nvGrpSpPr>
            <p:cNvPr id="7" name="Group 6">
              <a:extLst>
                <a:ext uri="{FF2B5EF4-FFF2-40B4-BE49-F238E27FC236}">
                  <a16:creationId xmlns:a16="http://schemas.microsoft.com/office/drawing/2014/main" id="{CA33331E-86FC-46DC-A3D3-5EC047318F43}"/>
                </a:ext>
              </a:extLst>
            </p:cNvPr>
            <p:cNvGrpSpPr/>
            <p:nvPr/>
          </p:nvGrpSpPr>
          <p:grpSpPr>
            <a:xfrm>
              <a:off x="333516" y="165089"/>
              <a:ext cx="737520" cy="737520"/>
              <a:chOff x="5547000" y="2880000"/>
              <a:chExt cx="1098000" cy="1098000"/>
            </a:xfrm>
          </p:grpSpPr>
          <p:sp>
            <p:nvSpPr>
              <p:cNvPr id="9" name="Oval 8">
                <a:extLst>
                  <a:ext uri="{FF2B5EF4-FFF2-40B4-BE49-F238E27FC236}">
                    <a16:creationId xmlns:a16="http://schemas.microsoft.com/office/drawing/2014/main" id="{C28FC7C3-E8BD-4D17-BEB2-5CF3E2832C23}"/>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0" name="Rectangle 9" descr="Judge male with solid fill">
                <a:extLst>
                  <a:ext uri="{FF2B5EF4-FFF2-40B4-BE49-F238E27FC236}">
                    <a16:creationId xmlns:a16="http://schemas.microsoft.com/office/drawing/2014/main" id="{B6ADBC8B-4647-4C9D-805E-0F529A223DA3}"/>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TextBox 7">
              <a:extLst>
                <a:ext uri="{FF2B5EF4-FFF2-40B4-BE49-F238E27FC236}">
                  <a16:creationId xmlns:a16="http://schemas.microsoft.com/office/drawing/2014/main" id="{E85075D1-D10F-4710-9209-EAA95EAA648F}"/>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28961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פעולות אסורות</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841500" y="1574801"/>
            <a:ext cx="9512301" cy="4749800"/>
          </a:xfrm>
        </p:spPr>
        <p:txBody>
          <a:bodyPr>
            <a:normAutofit lnSpcReduction="10000"/>
          </a:bodyPr>
          <a:lstStyle/>
          <a:p>
            <a:pPr marL="0" indent="0" algn="r" rtl="1">
              <a:lnSpc>
                <a:spcPct val="150000"/>
              </a:lnSpc>
              <a:buNone/>
            </a:pPr>
            <a:r>
              <a:rPr lang="he-IL" sz="3200" b="1" dirty="0">
                <a:latin typeface="Calibri" panose="020F0502020204030204" pitchFamily="34" charset="0"/>
                <a:cs typeface="Calibri" panose="020F0502020204030204" pitchFamily="34" charset="0"/>
              </a:rPr>
              <a:t>עריכת תוכנה באופן שמאפשר לבצע את אחת הפעולות הבאות במטרה להפר את החוק:</a:t>
            </a:r>
            <a:endParaRPr lang="he-IL" sz="3200" dirty="0">
              <a:latin typeface="Calibri" panose="020F0502020204030204" pitchFamily="34" charset="0"/>
              <a:cs typeface="Calibri" panose="020F0502020204030204" pitchFamily="34" charset="0"/>
            </a:endParaRPr>
          </a:p>
          <a:p>
            <a:pPr algn="r" rtl="1">
              <a:lnSpc>
                <a:spcPct val="150000"/>
              </a:lnSpc>
              <a:buFontTx/>
              <a:buChar char="-"/>
            </a:pPr>
            <a:r>
              <a:rPr lang="he-IL" sz="3200" dirty="0">
                <a:latin typeface="Calibri" panose="020F0502020204030204" pitchFamily="34" charset="0"/>
                <a:cs typeface="Calibri" panose="020F0502020204030204" pitchFamily="34" charset="0"/>
              </a:rPr>
              <a:t>חדירה לחומר במחשב</a:t>
            </a:r>
          </a:p>
          <a:p>
            <a:pPr algn="r" rtl="1">
              <a:lnSpc>
                <a:spcPct val="150000"/>
              </a:lnSpc>
              <a:buFontTx/>
              <a:buChar char="-"/>
            </a:pPr>
            <a:r>
              <a:rPr lang="he-IL" sz="3200" dirty="0">
                <a:latin typeface="Calibri" panose="020F0502020204030204" pitchFamily="34" charset="0"/>
                <a:cs typeface="Calibri" panose="020F0502020204030204" pitchFamily="34" charset="0"/>
              </a:rPr>
              <a:t>האזנת סתר</a:t>
            </a:r>
          </a:p>
          <a:p>
            <a:pPr algn="r" rtl="1">
              <a:lnSpc>
                <a:spcPct val="150000"/>
              </a:lnSpc>
              <a:buFontTx/>
              <a:buChar char="-"/>
            </a:pPr>
            <a:r>
              <a:rPr lang="he-IL" sz="3200" dirty="0">
                <a:latin typeface="Calibri" panose="020F0502020204030204" pitchFamily="34" charset="0"/>
                <a:cs typeface="Calibri" panose="020F0502020204030204" pitchFamily="34" charset="0"/>
              </a:rPr>
              <a:t>פגיעה בפרטיות</a:t>
            </a:r>
          </a:p>
          <a:p>
            <a:pPr marL="0" indent="0" algn="r" rtl="1">
              <a:lnSpc>
                <a:spcPct val="150000"/>
              </a:lnSpc>
              <a:buNone/>
            </a:pPr>
            <a:r>
              <a:rPr lang="he-IL" sz="3600" b="1" dirty="0">
                <a:latin typeface="Calibri" panose="020F0502020204030204" pitchFamily="34" charset="0"/>
                <a:cs typeface="Calibri" panose="020F0502020204030204" pitchFamily="34" charset="0"/>
              </a:rPr>
              <a:t>תגרור עונש של 3 שנות מאסר</a:t>
            </a:r>
          </a:p>
        </p:txBody>
      </p:sp>
      <p:grpSp>
        <p:nvGrpSpPr>
          <p:cNvPr id="4" name="Group 3">
            <a:extLst>
              <a:ext uri="{FF2B5EF4-FFF2-40B4-BE49-F238E27FC236}">
                <a16:creationId xmlns:a16="http://schemas.microsoft.com/office/drawing/2014/main" id="{E8FA85EE-5FAB-4937-93C7-46D29D720665}"/>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4E846D9D-878D-4CB3-A259-28BA5726D280}"/>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25594CB7-0769-4F6C-9603-8D4B8D347527}"/>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5F7F27C7-BC8B-4339-B89E-622F76775E51}"/>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27423B51-E44B-4CB0-B74F-3CBA36F7AFCD}"/>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76566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"חוק המחשבים" 1995- פעולות אסורות</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741430"/>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הפצה או הצעה לציבור, העברה לאחר, החדרה למחשב של אחר, התקנת </a:t>
            </a:r>
            <a:r>
              <a:rPr lang="he-IL" sz="3200" b="1" dirty="0">
                <a:latin typeface="Calibri" panose="020F0502020204030204" pitchFamily="34" charset="0"/>
                <a:cs typeface="Calibri" panose="020F0502020204030204" pitchFamily="34" charset="0"/>
              </a:rPr>
              <a:t>סיסמה, קוד גישה או מידע דומה </a:t>
            </a:r>
            <a:r>
              <a:rPr lang="he-IL" sz="3200" dirty="0">
                <a:latin typeface="Calibri" panose="020F0502020204030204" pitchFamily="34" charset="0"/>
                <a:cs typeface="Calibri" panose="020F0502020204030204" pitchFamily="34" charset="0"/>
              </a:rPr>
              <a:t>במחשב של אחר על מנת לבצע אחת מהפעולות האסורות, </a:t>
            </a:r>
            <a:r>
              <a:rPr lang="he-IL" sz="3200" b="1" dirty="0">
                <a:latin typeface="Calibri" panose="020F0502020204030204" pitchFamily="34" charset="0"/>
                <a:cs typeface="Calibri" panose="020F0502020204030204" pitchFamily="34" charset="0"/>
              </a:rPr>
              <a:t>תגרור עונש של 3 שנות מאסר.</a:t>
            </a:r>
            <a:r>
              <a:rPr lang="he-IL" sz="3200" dirty="0">
                <a:latin typeface="Calibri" panose="020F0502020204030204" pitchFamily="34" charset="0"/>
                <a:cs typeface="Calibri" panose="020F0502020204030204" pitchFamily="34" charset="0"/>
              </a:rPr>
              <a:t> </a:t>
            </a:r>
          </a:p>
        </p:txBody>
      </p:sp>
      <p:grpSp>
        <p:nvGrpSpPr>
          <p:cNvPr id="4" name="Group 3">
            <a:extLst>
              <a:ext uri="{FF2B5EF4-FFF2-40B4-BE49-F238E27FC236}">
                <a16:creationId xmlns:a16="http://schemas.microsoft.com/office/drawing/2014/main" id="{A5BE437C-A613-4F5E-A64B-B162A1B43634}"/>
              </a:ext>
            </a:extLst>
          </p:cNvPr>
          <p:cNvGrpSpPr/>
          <p:nvPr/>
        </p:nvGrpSpPr>
        <p:grpSpPr>
          <a:xfrm>
            <a:off x="135924" y="53992"/>
            <a:ext cx="1404552" cy="1060890"/>
            <a:chOff x="0" y="165089"/>
            <a:chExt cx="1404552" cy="1060890"/>
          </a:xfrm>
        </p:grpSpPr>
        <p:grpSp>
          <p:nvGrpSpPr>
            <p:cNvPr id="7" name="Group 6">
              <a:extLst>
                <a:ext uri="{FF2B5EF4-FFF2-40B4-BE49-F238E27FC236}">
                  <a16:creationId xmlns:a16="http://schemas.microsoft.com/office/drawing/2014/main" id="{3BE4BB2D-FBBB-43DB-880D-44AA4892411A}"/>
                </a:ext>
              </a:extLst>
            </p:cNvPr>
            <p:cNvGrpSpPr/>
            <p:nvPr/>
          </p:nvGrpSpPr>
          <p:grpSpPr>
            <a:xfrm>
              <a:off x="333516" y="165089"/>
              <a:ext cx="737520" cy="737520"/>
              <a:chOff x="5547000" y="2880000"/>
              <a:chExt cx="1098000" cy="1098000"/>
            </a:xfrm>
          </p:grpSpPr>
          <p:sp>
            <p:nvSpPr>
              <p:cNvPr id="9" name="Oval 8">
                <a:extLst>
                  <a:ext uri="{FF2B5EF4-FFF2-40B4-BE49-F238E27FC236}">
                    <a16:creationId xmlns:a16="http://schemas.microsoft.com/office/drawing/2014/main" id="{520FE71A-1180-4153-AF65-FD1CEB8127F9}"/>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0" name="Rectangle 9" descr="Judge male with solid fill">
                <a:extLst>
                  <a:ext uri="{FF2B5EF4-FFF2-40B4-BE49-F238E27FC236}">
                    <a16:creationId xmlns:a16="http://schemas.microsoft.com/office/drawing/2014/main" id="{B861FDFD-CDD3-477C-BC84-1A6A5A173C5A}"/>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 name="TextBox 7">
              <a:extLst>
                <a:ext uri="{FF2B5EF4-FFF2-40B4-BE49-F238E27FC236}">
                  <a16:creationId xmlns:a16="http://schemas.microsoft.com/office/drawing/2014/main" id="{980F2BD2-A497-4281-9C97-77C4BDE647E0}"/>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09369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פעולות אסורות</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841500" y="1574800"/>
            <a:ext cx="9512301" cy="4521201"/>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הפצה או הצעה לציבור, העברה לאחר, </a:t>
            </a:r>
            <a:r>
              <a:rPr lang="he-IL" sz="3200" b="1" dirty="0">
                <a:latin typeface="Calibri" panose="020F0502020204030204" pitchFamily="34" charset="0"/>
                <a:cs typeface="Calibri" panose="020F0502020204030204" pitchFamily="34" charset="0"/>
              </a:rPr>
              <a:t>החדרה או התקנה של תוכנה</a:t>
            </a:r>
            <a:r>
              <a:rPr lang="he-IL" sz="3200" dirty="0">
                <a:latin typeface="Calibri" panose="020F0502020204030204" pitchFamily="34" charset="0"/>
                <a:cs typeface="Calibri" panose="020F0502020204030204" pitchFamily="34" charset="0"/>
              </a:rPr>
              <a:t> במחשב של אחר אשר תוכנת לבצע אחת מהפעולות האסורות, </a:t>
            </a:r>
            <a:r>
              <a:rPr lang="he-IL" sz="3200" b="1" dirty="0">
                <a:latin typeface="Calibri" panose="020F0502020204030204" pitchFamily="34" charset="0"/>
                <a:cs typeface="Calibri" panose="020F0502020204030204" pitchFamily="34" charset="0"/>
              </a:rPr>
              <a:t>תגרור עונש של 5 שנות מאסר. </a:t>
            </a:r>
            <a:r>
              <a:rPr lang="he-IL" sz="3200" dirty="0">
                <a:latin typeface="Calibri" panose="020F0502020204030204" pitchFamily="34" charset="0"/>
                <a:cs typeface="Calibri" panose="020F0502020204030204" pitchFamily="34" charset="0"/>
              </a:rPr>
              <a:t>(2012)</a:t>
            </a:r>
          </a:p>
        </p:txBody>
      </p:sp>
      <p:grpSp>
        <p:nvGrpSpPr>
          <p:cNvPr id="4" name="Group 3">
            <a:extLst>
              <a:ext uri="{FF2B5EF4-FFF2-40B4-BE49-F238E27FC236}">
                <a16:creationId xmlns:a16="http://schemas.microsoft.com/office/drawing/2014/main" id="{6ACE5A16-D0FB-4DBC-9FEB-1DE7CDCABB9B}"/>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61B34F1C-900C-41CA-AD98-40B0EDD93CF7}"/>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732D32BF-0ACB-4EA8-ACB1-CEC3F9B0807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083605F1-C3DB-453C-BC71-2510ADC1671B}"/>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910876A4-0AEB-4D5C-B3D3-05B4293FAEC0}"/>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132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shed Arrow Vector Art &amp;amp; Graphics | freevector.com">
            <a:extLst>
              <a:ext uri="{FF2B5EF4-FFF2-40B4-BE49-F238E27FC236}">
                <a16:creationId xmlns:a16="http://schemas.microsoft.com/office/drawing/2014/main" id="{A7CA999B-FF5F-44F4-B69B-E00452E491C6}"/>
              </a:ext>
            </a:extLst>
          </p:cNvPr>
          <p:cNvPicPr>
            <a:picLocks noChangeAspect="1" noChangeArrowheads="1"/>
          </p:cNvPicPr>
          <p:nvPr/>
        </p:nvPicPr>
        <p:blipFill rotWithShape="1">
          <a:blip r:embed="rId2">
            <a:duotone>
              <a:srgbClr val="755DD9">
                <a:shade val="45000"/>
                <a:satMod val="135000"/>
              </a:srgbClr>
              <a:prstClr val="white"/>
            </a:duotone>
            <a:extLst>
              <a:ext uri="{BEBA8EAE-BF5A-486C-A8C5-ECC9F3942E4B}">
                <a14:imgProps xmlns:a14="http://schemas.microsoft.com/office/drawing/2010/main">
                  <a14:imgLayer r:embed="rId3">
                    <a14:imgEffect>
                      <a14:backgroundRemoval t="56373" b="69281" l="44118" r="61765">
                        <a14:foregroundMark x1="58497" y1="58660" x2="48203" y2="63889"/>
                        <a14:foregroundMark x1="48203" y1="63889" x2="44118" y2="69281"/>
                        <a14:foregroundMark x1="44118" y1="69281" x2="44118" y2="69281"/>
                      </a14:backgroundRemoval>
                    </a14:imgEffect>
                  </a14:imgLayer>
                </a14:imgProps>
              </a:ext>
              <a:ext uri="{28A0092B-C50C-407E-A947-70E740481C1C}">
                <a14:useLocalDpi xmlns:a14="http://schemas.microsoft.com/office/drawing/2010/main" val="0"/>
              </a:ext>
            </a:extLst>
          </a:blip>
          <a:srcRect l="42436" t="54965" r="36060" b="30393"/>
          <a:stretch/>
        </p:blipFill>
        <p:spPr bwMode="auto">
          <a:xfrm rot="534504">
            <a:off x="7208764" y="3396598"/>
            <a:ext cx="2207005" cy="15026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ashed Arrow Vector Art &amp;amp; Graphics | freevector.com">
            <a:extLst>
              <a:ext uri="{FF2B5EF4-FFF2-40B4-BE49-F238E27FC236}">
                <a16:creationId xmlns:a16="http://schemas.microsoft.com/office/drawing/2014/main" id="{1F3F12B0-937B-4D50-9E51-5227195CFDD7}"/>
              </a:ext>
            </a:extLst>
          </p:cNvPr>
          <p:cNvPicPr>
            <a:picLocks noChangeAspect="1" noChangeArrowheads="1"/>
          </p:cNvPicPr>
          <p:nvPr/>
        </p:nvPicPr>
        <p:blipFill rotWithShape="1">
          <a:blip r:embed="rId4">
            <a:duotone>
              <a:srgbClr val="755DD9">
                <a:shade val="45000"/>
                <a:satMod val="135000"/>
              </a:srgbClr>
              <a:prstClr val="white"/>
            </a:duotone>
            <a:extLst>
              <a:ext uri="{BEBA8EAE-BF5A-486C-A8C5-ECC9F3942E4B}">
                <a14:imgProps xmlns:a14="http://schemas.microsoft.com/office/drawing/2010/main">
                  <a14:imgLayer r:embed="rId3">
                    <a14:imgEffect>
                      <a14:backgroundRemoval t="47059" b="64542" l="35131" r="47059">
                        <a14:foregroundMark x1="35131" y1="64542" x2="43464" y2="48529"/>
                        <a14:foregroundMark x1="43464" y1="48529" x2="46569" y2="51634"/>
                      </a14:backgroundRemoval>
                    </a14:imgEffect>
                  </a14:imgLayer>
                </a14:imgProps>
              </a:ext>
              <a:ext uri="{28A0092B-C50C-407E-A947-70E740481C1C}">
                <a14:useLocalDpi xmlns:a14="http://schemas.microsoft.com/office/drawing/2010/main" val="0"/>
              </a:ext>
            </a:extLst>
          </a:blip>
          <a:srcRect l="34538" t="45203" r="51387" b="35352"/>
          <a:stretch/>
        </p:blipFill>
        <p:spPr bwMode="auto">
          <a:xfrm rot="4305610">
            <a:off x="7653642" y="473220"/>
            <a:ext cx="1118045" cy="154463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52F0CC2-A606-4E9F-8251-63DAA8786720}"/>
              </a:ext>
            </a:extLst>
          </p:cNvPr>
          <p:cNvSpPr txBox="1"/>
          <p:nvPr/>
        </p:nvSpPr>
        <p:spPr>
          <a:xfrm>
            <a:off x="8385108" y="1695420"/>
            <a:ext cx="2643768" cy="1697068"/>
          </a:xfrm>
          <a:prstGeom prst="rect">
            <a:avLst/>
          </a:prstGeom>
          <a:noFill/>
        </p:spPr>
        <p:txBody>
          <a:bodyPr wrap="square" rtlCol="0">
            <a:spAutoFit/>
          </a:bodyPr>
          <a:lstStyle/>
          <a:p>
            <a:pPr algn="r" rtl="1">
              <a:lnSpc>
                <a:spcPct val="150000"/>
              </a:lnSpc>
            </a:pPr>
            <a:r>
              <a:rPr lang="he-IL" sz="2400" b="1" dirty="0">
                <a:latin typeface="Calibri" panose="020F0502020204030204" pitchFamily="34" charset="0"/>
                <a:cs typeface="Calibri" panose="020F0502020204030204" pitchFamily="34" charset="0"/>
              </a:rPr>
              <a:t>דוגמאות לעבירות בגין פעולות אסורות שדינן 3 שנות מאסר</a:t>
            </a:r>
            <a:endParaRPr lang="en-IL" sz="24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5499FCE-0DF7-43AE-9025-29BAA89AEFDE}"/>
              </a:ext>
            </a:extLst>
          </p:cNvPr>
          <p:cNvPicPr>
            <a:picLocks noChangeAspect="1"/>
          </p:cNvPicPr>
          <p:nvPr/>
        </p:nvPicPr>
        <p:blipFill rotWithShape="1">
          <a:blip r:embed="rId5"/>
          <a:srcRect l="36875" t="36666" r="11953" b="22941"/>
          <a:stretch/>
        </p:blipFill>
        <p:spPr>
          <a:xfrm>
            <a:off x="1830000" y="215649"/>
            <a:ext cx="5559904" cy="2468688"/>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ADE706E-F791-4D0E-A583-A16066703218}"/>
                  </a:ext>
                </a:extLst>
              </p14:cNvPr>
              <p14:cNvContentPartPr/>
              <p14:nvPr/>
            </p14:nvContentPartPr>
            <p14:xfrm>
              <a:off x="2978475" y="1846680"/>
              <a:ext cx="2717640" cy="40680"/>
            </p14:xfrm>
          </p:contentPart>
        </mc:Choice>
        <mc:Fallback xmlns="">
          <p:pic>
            <p:nvPicPr>
              <p:cNvPr id="4" name="Ink 3">
                <a:extLst>
                  <a:ext uri="{FF2B5EF4-FFF2-40B4-BE49-F238E27FC236}">
                    <a16:creationId xmlns:a16="http://schemas.microsoft.com/office/drawing/2014/main" id="{4ADE706E-F791-4D0E-A583-A16066703218}"/>
                  </a:ext>
                </a:extLst>
              </p:cNvPr>
              <p:cNvPicPr/>
              <p:nvPr/>
            </p:nvPicPr>
            <p:blipFill>
              <a:blip r:embed="rId7"/>
              <a:stretch>
                <a:fillRect/>
              </a:stretch>
            </p:blipFill>
            <p:spPr>
              <a:xfrm>
                <a:off x="2924475" y="1738680"/>
                <a:ext cx="2825280" cy="256320"/>
              </a:xfrm>
              <a:prstGeom prst="rect">
                <a:avLst/>
              </a:prstGeom>
            </p:spPr>
          </p:pic>
        </mc:Fallback>
      </mc:AlternateContent>
      <p:sp>
        <p:nvSpPr>
          <p:cNvPr id="5" name="TextBox 4">
            <a:extLst>
              <a:ext uri="{FF2B5EF4-FFF2-40B4-BE49-F238E27FC236}">
                <a16:creationId xmlns:a16="http://schemas.microsoft.com/office/drawing/2014/main" id="{0BA707CE-F3FB-43D9-9F76-4BF6FCB5E723}"/>
              </a:ext>
            </a:extLst>
          </p:cNvPr>
          <p:cNvSpPr txBox="1"/>
          <p:nvPr/>
        </p:nvSpPr>
        <p:spPr>
          <a:xfrm>
            <a:off x="1983271" y="2713493"/>
            <a:ext cx="5253362" cy="369332"/>
          </a:xfrm>
          <a:prstGeom prst="rect">
            <a:avLst/>
          </a:prstGeom>
          <a:noFill/>
        </p:spPr>
        <p:txBody>
          <a:bodyPr wrap="none" rtlCol="0">
            <a:spAutoFit/>
          </a:bodyPr>
          <a:lstStyle/>
          <a:p>
            <a:pPr algn="r" rtl="1"/>
            <a:r>
              <a:rPr lang="he-IL" dirty="0"/>
              <a:t>(התקנת תוכנה במטרה לגרום נזק- שיבוש פעילות מחשב)</a:t>
            </a:r>
            <a:endParaRPr lang="en-IL" dirty="0"/>
          </a:p>
        </p:txBody>
      </p:sp>
      <p:pic>
        <p:nvPicPr>
          <p:cNvPr id="12" name="Picture 11" descr="Text&#10;&#10;Description automatically generated">
            <a:extLst>
              <a:ext uri="{FF2B5EF4-FFF2-40B4-BE49-F238E27FC236}">
                <a16:creationId xmlns:a16="http://schemas.microsoft.com/office/drawing/2014/main" id="{DF58E464-ED61-4CB9-AE4B-4FF8BFED47E6}"/>
              </a:ext>
            </a:extLst>
          </p:cNvPr>
          <p:cNvPicPr>
            <a:picLocks noChangeAspect="1"/>
          </p:cNvPicPr>
          <p:nvPr/>
        </p:nvPicPr>
        <p:blipFill rotWithShape="1">
          <a:blip r:embed="rId8">
            <a:extLst>
              <a:ext uri="{28A0092B-C50C-407E-A947-70E740481C1C}">
                <a14:useLocalDpi xmlns:a14="http://schemas.microsoft.com/office/drawing/2010/main" val="0"/>
              </a:ext>
            </a:extLst>
          </a:blip>
          <a:srcRect r="1622" b="2440"/>
          <a:stretch/>
        </p:blipFill>
        <p:spPr>
          <a:xfrm>
            <a:off x="1830000" y="3489484"/>
            <a:ext cx="5559904" cy="3152867"/>
          </a:xfrm>
          <a:prstGeom prst="rect">
            <a:avLst/>
          </a:prstGeom>
          <a:ln>
            <a:solidFill>
              <a:schemeClr val="tx1"/>
            </a:solidFill>
          </a:ln>
        </p:spPr>
      </p:pic>
      <p:grpSp>
        <p:nvGrpSpPr>
          <p:cNvPr id="13" name="Group 12">
            <a:extLst>
              <a:ext uri="{FF2B5EF4-FFF2-40B4-BE49-F238E27FC236}">
                <a16:creationId xmlns:a16="http://schemas.microsoft.com/office/drawing/2014/main" id="{3576FF55-E430-4D52-AA1F-3F7C5A579248}"/>
              </a:ext>
            </a:extLst>
          </p:cNvPr>
          <p:cNvGrpSpPr/>
          <p:nvPr/>
        </p:nvGrpSpPr>
        <p:grpSpPr>
          <a:xfrm>
            <a:off x="135924" y="53992"/>
            <a:ext cx="1404552" cy="1060890"/>
            <a:chOff x="0" y="165089"/>
            <a:chExt cx="1404552" cy="1060890"/>
          </a:xfrm>
        </p:grpSpPr>
        <p:grpSp>
          <p:nvGrpSpPr>
            <p:cNvPr id="14" name="Group 13">
              <a:extLst>
                <a:ext uri="{FF2B5EF4-FFF2-40B4-BE49-F238E27FC236}">
                  <a16:creationId xmlns:a16="http://schemas.microsoft.com/office/drawing/2014/main" id="{6933A4CD-0E22-47A4-A892-5C8F64F6884E}"/>
                </a:ext>
              </a:extLst>
            </p:cNvPr>
            <p:cNvGrpSpPr/>
            <p:nvPr/>
          </p:nvGrpSpPr>
          <p:grpSpPr>
            <a:xfrm>
              <a:off x="333516" y="165089"/>
              <a:ext cx="737520" cy="737520"/>
              <a:chOff x="5547000" y="2880000"/>
              <a:chExt cx="1098000" cy="1098000"/>
            </a:xfrm>
          </p:grpSpPr>
          <p:sp>
            <p:nvSpPr>
              <p:cNvPr id="16" name="Oval 15">
                <a:extLst>
                  <a:ext uri="{FF2B5EF4-FFF2-40B4-BE49-F238E27FC236}">
                    <a16:creationId xmlns:a16="http://schemas.microsoft.com/office/drawing/2014/main" id="{2B9C617D-B032-46FB-8A12-DA5037BE1D2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7" name="Rectangle 16" descr="Judge male with solid fill">
                <a:extLst>
                  <a:ext uri="{FF2B5EF4-FFF2-40B4-BE49-F238E27FC236}">
                    <a16:creationId xmlns:a16="http://schemas.microsoft.com/office/drawing/2014/main" id="{B42C4CC0-F74E-4449-BD53-B64BC540BC62}"/>
                  </a:ext>
                </a:extLst>
              </p:cNvPr>
              <p:cNvSpPr/>
              <p:nvPr/>
            </p:nvSpPr>
            <p:spPr>
              <a:xfrm>
                <a:off x="5781000" y="3114000"/>
                <a:ext cx="630000" cy="630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5" name="TextBox 14">
              <a:extLst>
                <a:ext uri="{FF2B5EF4-FFF2-40B4-BE49-F238E27FC236}">
                  <a16:creationId xmlns:a16="http://schemas.microsoft.com/office/drawing/2014/main" id="{9E829E2D-296B-4E7F-9BAE-E98F1D692A02}"/>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EF1FA58-F2C5-4B40-81CF-D77445D18CF4}"/>
                  </a:ext>
                </a:extLst>
              </p14:cNvPr>
              <p14:cNvContentPartPr/>
              <p14:nvPr/>
            </p14:nvContentPartPr>
            <p14:xfrm>
              <a:off x="2592240" y="5561985"/>
              <a:ext cx="570240" cy="20520"/>
            </p14:xfrm>
          </p:contentPart>
        </mc:Choice>
        <mc:Fallback xmlns="">
          <p:pic>
            <p:nvPicPr>
              <p:cNvPr id="7" name="Ink 6">
                <a:extLst>
                  <a:ext uri="{FF2B5EF4-FFF2-40B4-BE49-F238E27FC236}">
                    <a16:creationId xmlns:a16="http://schemas.microsoft.com/office/drawing/2014/main" id="{9EF1FA58-F2C5-4B40-81CF-D77445D18CF4}"/>
                  </a:ext>
                </a:extLst>
              </p:cNvPr>
              <p:cNvPicPr/>
              <p:nvPr/>
            </p:nvPicPr>
            <p:blipFill>
              <a:blip r:embed="rId12"/>
              <a:stretch>
                <a:fillRect/>
              </a:stretch>
            </p:blipFill>
            <p:spPr>
              <a:xfrm>
                <a:off x="2538600" y="5454345"/>
                <a:ext cx="677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A6B1455A-733F-46EA-A241-0F06D20378FA}"/>
                  </a:ext>
                </a:extLst>
              </p14:cNvPr>
              <p14:cNvContentPartPr/>
              <p14:nvPr/>
            </p14:nvContentPartPr>
            <p14:xfrm>
              <a:off x="2610960" y="5799225"/>
              <a:ext cx="4647240" cy="69120"/>
            </p14:xfrm>
          </p:contentPart>
        </mc:Choice>
        <mc:Fallback xmlns="">
          <p:pic>
            <p:nvPicPr>
              <p:cNvPr id="9" name="Ink 8">
                <a:extLst>
                  <a:ext uri="{FF2B5EF4-FFF2-40B4-BE49-F238E27FC236}">
                    <a16:creationId xmlns:a16="http://schemas.microsoft.com/office/drawing/2014/main" id="{A6B1455A-733F-46EA-A241-0F06D20378FA}"/>
                  </a:ext>
                </a:extLst>
              </p:cNvPr>
              <p:cNvPicPr/>
              <p:nvPr/>
            </p:nvPicPr>
            <p:blipFill>
              <a:blip r:embed="rId14"/>
              <a:stretch>
                <a:fillRect/>
              </a:stretch>
            </p:blipFill>
            <p:spPr>
              <a:xfrm>
                <a:off x="2556960" y="5691225"/>
                <a:ext cx="47548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F5E6C37B-C501-44B6-85B1-A553211B6BD5}"/>
                  </a:ext>
                </a:extLst>
              </p14:cNvPr>
              <p14:cNvContentPartPr/>
              <p14:nvPr/>
            </p14:nvContentPartPr>
            <p14:xfrm>
              <a:off x="6705240" y="6095505"/>
              <a:ext cx="571320" cy="10080"/>
            </p14:xfrm>
          </p:contentPart>
        </mc:Choice>
        <mc:Fallback xmlns="">
          <p:pic>
            <p:nvPicPr>
              <p:cNvPr id="10" name="Ink 9">
                <a:extLst>
                  <a:ext uri="{FF2B5EF4-FFF2-40B4-BE49-F238E27FC236}">
                    <a16:creationId xmlns:a16="http://schemas.microsoft.com/office/drawing/2014/main" id="{F5E6C37B-C501-44B6-85B1-A553211B6BD5}"/>
                  </a:ext>
                </a:extLst>
              </p:cNvPr>
              <p:cNvPicPr/>
              <p:nvPr/>
            </p:nvPicPr>
            <p:blipFill>
              <a:blip r:embed="rId16"/>
              <a:stretch>
                <a:fillRect/>
              </a:stretch>
            </p:blipFill>
            <p:spPr>
              <a:xfrm>
                <a:off x="6651240" y="5987505"/>
                <a:ext cx="678960" cy="225720"/>
              </a:xfrm>
              <a:prstGeom prst="rect">
                <a:avLst/>
              </a:prstGeom>
            </p:spPr>
          </p:pic>
        </mc:Fallback>
      </mc:AlternateContent>
    </p:spTree>
    <p:extLst>
      <p:ext uri="{BB962C8B-B14F-4D97-AF65-F5344CB8AC3E}">
        <p14:creationId xmlns:p14="http://schemas.microsoft.com/office/powerpoint/2010/main" val="408065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פעולות אסורות</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339850" y="1574800"/>
            <a:ext cx="9512301" cy="4521201"/>
          </a:xfrm>
        </p:spPr>
        <p:txBody>
          <a:bodyPr>
            <a:normAutofit/>
          </a:bodyPr>
          <a:lstStyle/>
          <a:p>
            <a:pPr marL="0" indent="0" algn="ctr" rtl="1">
              <a:lnSpc>
                <a:spcPct val="150000"/>
              </a:lnSpc>
              <a:buNone/>
            </a:pPr>
            <a:r>
              <a:rPr lang="he-IL" sz="4000" dirty="0">
                <a:latin typeface="Calibri" panose="020F0502020204030204" pitchFamily="34" charset="0"/>
                <a:cs typeface="Calibri" panose="020F0502020204030204" pitchFamily="34" charset="0"/>
              </a:rPr>
              <a:t>האם לעריכת תוכנה יש צורך ביותר שנות מאסר?</a:t>
            </a:r>
          </a:p>
          <a:p>
            <a:pPr marL="0" indent="0" algn="ctr" rtl="1">
              <a:lnSpc>
                <a:spcPct val="150000"/>
              </a:lnSpc>
              <a:buNone/>
            </a:pPr>
            <a:r>
              <a:rPr lang="he-IL" sz="4000" dirty="0">
                <a:latin typeface="Calibri" panose="020F0502020204030204" pitchFamily="34" charset="0"/>
                <a:cs typeface="Calibri" panose="020F0502020204030204" pitchFamily="34" charset="0"/>
              </a:rPr>
              <a:t>האם להאזנת סתר ופגיעה מגיע פחות עונש?</a:t>
            </a:r>
          </a:p>
          <a:p>
            <a:pPr marL="0" indent="0" algn="ctr" rtl="1">
              <a:lnSpc>
                <a:spcPct val="150000"/>
              </a:lnSpc>
              <a:buNone/>
            </a:pPr>
            <a:r>
              <a:rPr lang="he-IL" sz="4000" dirty="0">
                <a:latin typeface="Calibri" panose="020F0502020204030204" pitchFamily="34" charset="0"/>
                <a:cs typeface="Calibri" panose="020F0502020204030204" pitchFamily="34" charset="0"/>
              </a:rPr>
              <a:t>האם התקנת תוכנה חמורה יותר מהתקנת סיסמה? </a:t>
            </a:r>
          </a:p>
          <a:p>
            <a:pPr marL="0" indent="0" algn="ctr" rtl="1">
              <a:lnSpc>
                <a:spcPct val="150000"/>
              </a:lnSpc>
              <a:buNone/>
            </a:pPr>
            <a:endParaRPr lang="he-IL" sz="40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6ACE5A16-D0FB-4DBC-9FEB-1DE7CDCABB9B}"/>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61B34F1C-900C-41CA-AD98-40B0EDD93CF7}"/>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732D32BF-0ACB-4EA8-ACB1-CEC3F9B0807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083605F1-C3DB-453C-BC71-2510ADC1671B}"/>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910876A4-0AEB-4D5C-B3D3-05B4293FAEC0}"/>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90917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בשביל מה? </a:t>
            </a:r>
            <a:endParaRPr lang="en-IL" b="1" dirty="0">
              <a:latin typeface="Calibri" panose="020F0502020204030204" pitchFamily="34" charset="0"/>
              <a:cs typeface="Calibri" panose="020F0502020204030204" pitchFamily="34" charset="0"/>
            </a:endParaRPr>
          </a:p>
        </p:txBody>
      </p:sp>
      <p:pic>
        <p:nvPicPr>
          <p:cNvPr id="5" name="תמונה 4"/>
          <p:cNvPicPr>
            <a:picLocks noChangeAspect="1"/>
          </p:cNvPicPr>
          <p:nvPr/>
        </p:nvPicPr>
        <p:blipFill rotWithShape="1">
          <a:blip r:embed="rId2"/>
          <a:srcRect l="36471" t="10759" r="14306" b="36101"/>
          <a:stretch/>
        </p:blipFill>
        <p:spPr>
          <a:xfrm rot="393690">
            <a:off x="7546197" y="1327146"/>
            <a:ext cx="4212387" cy="2558016"/>
          </a:xfrm>
          <a:prstGeom prst="rect">
            <a:avLst/>
          </a:prstGeom>
        </p:spPr>
      </p:pic>
      <p:pic>
        <p:nvPicPr>
          <p:cNvPr id="7" name="תמונה 6"/>
          <p:cNvPicPr>
            <a:picLocks noChangeAspect="1"/>
          </p:cNvPicPr>
          <p:nvPr/>
        </p:nvPicPr>
        <p:blipFill rotWithShape="1">
          <a:blip r:embed="rId3"/>
          <a:srcRect l="35445" t="21885" r="14370" b="24737"/>
          <a:stretch/>
        </p:blipFill>
        <p:spPr>
          <a:xfrm rot="21155014">
            <a:off x="4204716" y="2296786"/>
            <a:ext cx="3992377" cy="2388528"/>
          </a:xfrm>
          <a:prstGeom prst="rect">
            <a:avLst/>
          </a:prstGeom>
        </p:spPr>
      </p:pic>
      <p:grpSp>
        <p:nvGrpSpPr>
          <p:cNvPr id="10" name="קבוצה 9"/>
          <p:cNvGrpSpPr/>
          <p:nvPr/>
        </p:nvGrpSpPr>
        <p:grpSpPr>
          <a:xfrm rot="21173375">
            <a:off x="7120028" y="3541513"/>
            <a:ext cx="4030294" cy="2259625"/>
            <a:chOff x="3092335" y="3979795"/>
            <a:chExt cx="4030294" cy="2259625"/>
          </a:xfrm>
        </p:grpSpPr>
        <p:pic>
          <p:nvPicPr>
            <p:cNvPr id="8" name="תמונה 7"/>
            <p:cNvPicPr>
              <a:picLocks noChangeAspect="1"/>
            </p:cNvPicPr>
            <p:nvPr/>
          </p:nvPicPr>
          <p:blipFill rotWithShape="1">
            <a:blip r:embed="rId4"/>
            <a:srcRect l="43017" t="37062" r="24756" b="34931"/>
            <a:stretch/>
          </p:blipFill>
          <p:spPr>
            <a:xfrm>
              <a:off x="3092335" y="4269305"/>
              <a:ext cx="4030294" cy="1970115"/>
            </a:xfrm>
            <a:prstGeom prst="rect">
              <a:avLst/>
            </a:prstGeom>
          </p:spPr>
        </p:pic>
        <p:pic>
          <p:nvPicPr>
            <p:cNvPr id="9" name="תמונה 8"/>
            <p:cNvPicPr>
              <a:picLocks noChangeAspect="1"/>
            </p:cNvPicPr>
            <p:nvPr/>
          </p:nvPicPr>
          <p:blipFill rotWithShape="1">
            <a:blip r:embed="rId4"/>
            <a:srcRect l="71059" t="9693" r="18921" b="84650"/>
            <a:stretch/>
          </p:blipFill>
          <p:spPr>
            <a:xfrm>
              <a:off x="5807517" y="3979795"/>
              <a:ext cx="1253067" cy="397934"/>
            </a:xfrm>
            <a:prstGeom prst="rect">
              <a:avLst/>
            </a:prstGeom>
          </p:spPr>
        </p:pic>
      </p:grpSp>
      <p:grpSp>
        <p:nvGrpSpPr>
          <p:cNvPr id="14" name="קבוצה 13"/>
          <p:cNvGrpSpPr/>
          <p:nvPr/>
        </p:nvGrpSpPr>
        <p:grpSpPr>
          <a:xfrm rot="324809">
            <a:off x="2799808" y="621354"/>
            <a:ext cx="3740726" cy="1717625"/>
            <a:chOff x="1988478" y="1052845"/>
            <a:chExt cx="3740726" cy="1717625"/>
          </a:xfrm>
        </p:grpSpPr>
        <p:pic>
          <p:nvPicPr>
            <p:cNvPr id="12" name="תמונה 11"/>
            <p:cNvPicPr>
              <a:picLocks noChangeAspect="1"/>
            </p:cNvPicPr>
            <p:nvPr/>
          </p:nvPicPr>
          <p:blipFill rotWithShape="1">
            <a:blip r:embed="rId5"/>
            <a:srcRect l="83308" t="9050" r="7385" b="86017"/>
            <a:stretch/>
          </p:blipFill>
          <p:spPr>
            <a:xfrm>
              <a:off x="4741272" y="1052845"/>
              <a:ext cx="987932" cy="294522"/>
            </a:xfrm>
            <a:prstGeom prst="rect">
              <a:avLst/>
            </a:prstGeom>
          </p:spPr>
        </p:pic>
        <p:pic>
          <p:nvPicPr>
            <p:cNvPr id="11" name="תמונה 10"/>
            <p:cNvPicPr>
              <a:picLocks noChangeAspect="1"/>
            </p:cNvPicPr>
            <p:nvPr/>
          </p:nvPicPr>
          <p:blipFill rotWithShape="1">
            <a:blip r:embed="rId5"/>
            <a:srcRect l="37812" t="29263" r="20887" b="42509"/>
            <a:stretch/>
          </p:blipFill>
          <p:spPr>
            <a:xfrm>
              <a:off x="1988478" y="1332368"/>
              <a:ext cx="3740726" cy="1438102"/>
            </a:xfrm>
            <a:prstGeom prst="rect">
              <a:avLst/>
            </a:prstGeom>
          </p:spPr>
        </p:pic>
      </p:grpSp>
      <p:grpSp>
        <p:nvGrpSpPr>
          <p:cNvPr id="16" name="Group 15">
            <a:extLst>
              <a:ext uri="{FF2B5EF4-FFF2-40B4-BE49-F238E27FC236}">
                <a16:creationId xmlns:a16="http://schemas.microsoft.com/office/drawing/2014/main" id="{0AAAE167-AC92-42DA-84E4-39F86CE7B4B3}"/>
              </a:ext>
            </a:extLst>
          </p:cNvPr>
          <p:cNvGrpSpPr/>
          <p:nvPr/>
        </p:nvGrpSpPr>
        <p:grpSpPr>
          <a:xfrm rot="21028887">
            <a:off x="250528" y="1282826"/>
            <a:ext cx="3982225" cy="1943441"/>
            <a:chOff x="1376218" y="3884942"/>
            <a:chExt cx="4719782" cy="2303390"/>
          </a:xfrm>
        </p:grpSpPr>
        <p:pic>
          <p:nvPicPr>
            <p:cNvPr id="13" name="Picture 12">
              <a:extLst>
                <a:ext uri="{FF2B5EF4-FFF2-40B4-BE49-F238E27FC236}">
                  <a16:creationId xmlns:a16="http://schemas.microsoft.com/office/drawing/2014/main" id="{2BDC227F-5A6C-4234-9400-02D63094C1C0}"/>
                </a:ext>
              </a:extLst>
            </p:cNvPr>
            <p:cNvPicPr>
              <a:picLocks noChangeAspect="1"/>
            </p:cNvPicPr>
            <p:nvPr/>
          </p:nvPicPr>
          <p:blipFill rotWithShape="1">
            <a:blip r:embed="rId6"/>
            <a:srcRect l="36288" t="53826" r="25000" b="20152"/>
            <a:stretch/>
          </p:blipFill>
          <p:spPr>
            <a:xfrm>
              <a:off x="1376218" y="4403734"/>
              <a:ext cx="4719782" cy="1784598"/>
            </a:xfrm>
            <a:prstGeom prst="rect">
              <a:avLst/>
            </a:prstGeom>
          </p:spPr>
        </p:pic>
        <p:pic>
          <p:nvPicPr>
            <p:cNvPr id="15" name="תמונה 4">
              <a:extLst>
                <a:ext uri="{FF2B5EF4-FFF2-40B4-BE49-F238E27FC236}">
                  <a16:creationId xmlns:a16="http://schemas.microsoft.com/office/drawing/2014/main" id="{A0D969DE-62AE-4F39-A956-FDBBBB1072D5}"/>
                </a:ext>
              </a:extLst>
            </p:cNvPr>
            <p:cNvPicPr>
              <a:picLocks noChangeAspect="1"/>
            </p:cNvPicPr>
            <p:nvPr/>
          </p:nvPicPr>
          <p:blipFill rotWithShape="1">
            <a:blip r:embed="rId2"/>
            <a:srcRect l="42866" t="11278" r="43297" b="78032"/>
            <a:stretch/>
          </p:blipFill>
          <p:spPr>
            <a:xfrm>
              <a:off x="1828711" y="3884942"/>
              <a:ext cx="1184160" cy="514604"/>
            </a:xfrm>
            <a:prstGeom prst="rect">
              <a:avLst/>
            </a:prstGeom>
          </p:spPr>
        </p:pic>
      </p:grpSp>
      <p:grpSp>
        <p:nvGrpSpPr>
          <p:cNvPr id="3" name="Group 2">
            <a:extLst>
              <a:ext uri="{FF2B5EF4-FFF2-40B4-BE49-F238E27FC236}">
                <a16:creationId xmlns:a16="http://schemas.microsoft.com/office/drawing/2014/main" id="{F1A00F07-E64A-4096-8645-3B2F25C589F1}"/>
              </a:ext>
            </a:extLst>
          </p:cNvPr>
          <p:cNvGrpSpPr/>
          <p:nvPr/>
        </p:nvGrpSpPr>
        <p:grpSpPr>
          <a:xfrm rot="683130">
            <a:off x="456025" y="3317988"/>
            <a:ext cx="4461452" cy="1839171"/>
            <a:chOff x="2520726" y="3325091"/>
            <a:chExt cx="6400788" cy="2638635"/>
          </a:xfrm>
        </p:grpSpPr>
        <p:pic>
          <p:nvPicPr>
            <p:cNvPr id="18" name="Picture 17">
              <a:extLst>
                <a:ext uri="{FF2B5EF4-FFF2-40B4-BE49-F238E27FC236}">
                  <a16:creationId xmlns:a16="http://schemas.microsoft.com/office/drawing/2014/main" id="{623519F8-DFC3-4C82-ABDC-5878E459BEE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Lst>
            </a:blip>
            <a:srcRect l="37272" t="49485" r="10227" b="20683"/>
            <a:stretch/>
          </p:blipFill>
          <p:spPr>
            <a:xfrm>
              <a:off x="2520726" y="3917869"/>
              <a:ext cx="6400788" cy="2045857"/>
            </a:xfrm>
            <a:prstGeom prst="rect">
              <a:avLst/>
            </a:prstGeom>
          </p:spPr>
        </p:pic>
        <p:pic>
          <p:nvPicPr>
            <p:cNvPr id="1026" name="Picture 2" descr="מערריב לוגו - יום מעשים טובים">
              <a:extLst>
                <a:ext uri="{FF2B5EF4-FFF2-40B4-BE49-F238E27FC236}">
                  <a16:creationId xmlns:a16="http://schemas.microsoft.com/office/drawing/2014/main" id="{02D4C56D-1199-40E6-A398-C5D3334330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914" y="3325091"/>
              <a:ext cx="1863600" cy="745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174FBD15-F15F-4ADD-87B8-CC1EC832A704}"/>
              </a:ext>
            </a:extLst>
          </p:cNvPr>
          <p:cNvGrpSpPr/>
          <p:nvPr/>
        </p:nvGrpSpPr>
        <p:grpSpPr>
          <a:xfrm rot="501337">
            <a:off x="6945033" y="4703328"/>
            <a:ext cx="4233688" cy="1629881"/>
            <a:chOff x="3897745" y="2100235"/>
            <a:chExt cx="7740074" cy="2979766"/>
          </a:xfrm>
        </p:grpSpPr>
        <p:pic>
          <p:nvPicPr>
            <p:cNvPr id="19" name="Picture 18">
              <a:extLst>
                <a:ext uri="{FF2B5EF4-FFF2-40B4-BE49-F238E27FC236}">
                  <a16:creationId xmlns:a16="http://schemas.microsoft.com/office/drawing/2014/main" id="{778AEAEB-E87A-4F90-BD68-F700F2C5E728}"/>
                </a:ext>
              </a:extLst>
            </p:cNvPr>
            <p:cNvPicPr>
              <a:picLocks noChangeAspect="1"/>
            </p:cNvPicPr>
            <p:nvPr/>
          </p:nvPicPr>
          <p:blipFill rotWithShape="1">
            <a:blip r:embed="rId10"/>
            <a:srcRect l="31969" t="41885" r="4545" b="25926"/>
            <a:stretch/>
          </p:blipFill>
          <p:spPr>
            <a:xfrm>
              <a:off x="3897745" y="2872509"/>
              <a:ext cx="7740074" cy="2207492"/>
            </a:xfrm>
            <a:prstGeom prst="rect">
              <a:avLst/>
            </a:prstGeom>
          </p:spPr>
        </p:pic>
        <p:pic>
          <p:nvPicPr>
            <p:cNvPr id="20" name="Picture 19">
              <a:extLst>
                <a:ext uri="{FF2B5EF4-FFF2-40B4-BE49-F238E27FC236}">
                  <a16:creationId xmlns:a16="http://schemas.microsoft.com/office/drawing/2014/main" id="{B6ECDC2A-3D5E-4ABE-BA7C-373E1C197552}"/>
                </a:ext>
              </a:extLst>
            </p:cNvPr>
            <p:cNvPicPr>
              <a:picLocks noChangeAspect="1"/>
            </p:cNvPicPr>
            <p:nvPr/>
          </p:nvPicPr>
          <p:blipFill rotWithShape="1">
            <a:blip r:embed="rId10"/>
            <a:srcRect l="78806" t="14619" r="4714" b="75406"/>
            <a:stretch/>
          </p:blipFill>
          <p:spPr>
            <a:xfrm>
              <a:off x="9344579" y="2100235"/>
              <a:ext cx="2009221" cy="684062"/>
            </a:xfrm>
            <a:prstGeom prst="rect">
              <a:avLst/>
            </a:prstGeom>
          </p:spPr>
        </p:pic>
      </p:grpSp>
      <p:grpSp>
        <p:nvGrpSpPr>
          <p:cNvPr id="26" name="Group 25">
            <a:extLst>
              <a:ext uri="{FF2B5EF4-FFF2-40B4-BE49-F238E27FC236}">
                <a16:creationId xmlns:a16="http://schemas.microsoft.com/office/drawing/2014/main" id="{3F13487A-FDE4-47E3-8C05-92C9D6E76E66}"/>
              </a:ext>
            </a:extLst>
          </p:cNvPr>
          <p:cNvGrpSpPr/>
          <p:nvPr/>
        </p:nvGrpSpPr>
        <p:grpSpPr>
          <a:xfrm rot="21422728">
            <a:off x="2763345" y="4407605"/>
            <a:ext cx="4460770" cy="1520333"/>
            <a:chOff x="4067259" y="3308443"/>
            <a:chExt cx="7828765" cy="2668222"/>
          </a:xfrm>
        </p:grpSpPr>
        <p:pic>
          <p:nvPicPr>
            <p:cNvPr id="6" name="Picture 5">
              <a:extLst>
                <a:ext uri="{FF2B5EF4-FFF2-40B4-BE49-F238E27FC236}">
                  <a16:creationId xmlns:a16="http://schemas.microsoft.com/office/drawing/2014/main" id="{33313AFB-370A-40D6-A4F1-01FF5C190639}"/>
                </a:ext>
              </a:extLst>
            </p:cNvPr>
            <p:cNvPicPr>
              <a:picLocks noChangeAspect="1"/>
            </p:cNvPicPr>
            <p:nvPr/>
          </p:nvPicPr>
          <p:blipFill rotWithShape="1">
            <a:blip r:embed="rId11"/>
            <a:srcRect l="33360" t="56876" r="2469" b="12851"/>
            <a:stretch/>
          </p:blipFill>
          <p:spPr>
            <a:xfrm>
              <a:off x="4067259" y="3900572"/>
              <a:ext cx="7823681" cy="2076093"/>
            </a:xfrm>
            <a:prstGeom prst="rect">
              <a:avLst/>
            </a:prstGeom>
          </p:spPr>
        </p:pic>
        <p:pic>
          <p:nvPicPr>
            <p:cNvPr id="25" name="Picture 24">
              <a:extLst>
                <a:ext uri="{FF2B5EF4-FFF2-40B4-BE49-F238E27FC236}">
                  <a16:creationId xmlns:a16="http://schemas.microsoft.com/office/drawing/2014/main" id="{E1247533-D521-4EBD-9708-26687017ED56}"/>
                </a:ext>
              </a:extLst>
            </p:cNvPr>
            <p:cNvPicPr>
              <a:picLocks noChangeAspect="1"/>
            </p:cNvPicPr>
            <p:nvPr/>
          </p:nvPicPr>
          <p:blipFill rotWithShape="1">
            <a:blip r:embed="rId12"/>
            <a:srcRect l="45458" t="21241" r="46744" b="70790"/>
            <a:stretch/>
          </p:blipFill>
          <p:spPr>
            <a:xfrm>
              <a:off x="10662432" y="3308443"/>
              <a:ext cx="1233592" cy="709108"/>
            </a:xfrm>
            <a:prstGeom prst="rect">
              <a:avLst/>
            </a:prstGeom>
          </p:spPr>
        </p:pic>
      </p:grpSp>
    </p:spTree>
    <p:extLst>
      <p:ext uri="{BB962C8B-B14F-4D97-AF65-F5344CB8AC3E}">
        <p14:creationId xmlns:p14="http://schemas.microsoft.com/office/powerpoint/2010/main" val="433183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4571-9B03-4843-9046-D79059B17EC8}"/>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0B15A88-279C-460F-9DC9-CA368E9BB5CA}"/>
              </a:ext>
            </a:extLst>
          </p:cNvPr>
          <p:cNvSpPr>
            <a:spLocks noGrp="1"/>
          </p:cNvSpPr>
          <p:nvPr>
            <p:ph idx="1"/>
          </p:nvPr>
        </p:nvSpPr>
        <p:spPr/>
        <p:txBody>
          <a:bodyPr>
            <a:normAutofit/>
          </a:bodyPr>
          <a:lstStyle/>
          <a:p>
            <a:pPr marL="0" indent="0" algn="r" rtl="1">
              <a:lnSpc>
                <a:spcPct val="150000"/>
              </a:lnSpc>
              <a:buNone/>
            </a:pPr>
            <a:r>
              <a:rPr lang="he-IL" sz="3200" dirty="0">
                <a:latin typeface="Calibri" panose="020F0502020204030204" pitchFamily="34" charset="0"/>
                <a:cs typeface="Calibri" panose="020F0502020204030204" pitchFamily="34" charset="0"/>
              </a:rPr>
              <a:t>- אדם ביצע פעולת </a:t>
            </a:r>
            <a:r>
              <a:rPr lang="en-US" sz="3200" dirty="0">
                <a:latin typeface="Calibri" panose="020F0502020204030204" pitchFamily="34" charset="0"/>
                <a:cs typeface="Calibri" panose="020F0502020204030204" pitchFamily="34" charset="0"/>
              </a:rPr>
              <a:t>DDoS</a:t>
            </a:r>
            <a:r>
              <a:rPr lang="he-IL" sz="3200" dirty="0">
                <a:latin typeface="Calibri" panose="020F0502020204030204" pitchFamily="34" charset="0"/>
                <a:cs typeface="Calibri" panose="020F0502020204030204" pitchFamily="34" charset="0"/>
              </a:rPr>
              <a:t> שכתוצאה ממנה התקיימה הפרעה לפעילות התקינה של מחשב מסוים ולחומרים בו. </a:t>
            </a:r>
          </a:p>
          <a:p>
            <a:pPr marL="0" indent="0" algn="r" rtl="1">
              <a:lnSpc>
                <a:spcPct val="150000"/>
              </a:lnSpc>
              <a:buNone/>
            </a:pPr>
            <a:r>
              <a:rPr lang="he-IL" sz="3200" dirty="0">
                <a:latin typeface="Calibri" panose="020F0502020204030204" pitchFamily="34" charset="0"/>
                <a:cs typeface="Calibri" panose="020F0502020204030204" pitchFamily="34" charset="0"/>
              </a:rPr>
              <a:t>- אדם התחזה דרך רשתות חברתיות ליובל המבולבל.</a:t>
            </a:r>
          </a:p>
          <a:p>
            <a:pPr marL="0" indent="0" algn="r" rtl="1">
              <a:lnSpc>
                <a:spcPct val="150000"/>
              </a:lnSpc>
              <a:buNone/>
            </a:pPr>
            <a:r>
              <a:rPr lang="he-IL" sz="3200" b="1" dirty="0">
                <a:latin typeface="Calibri" panose="020F0502020204030204" pitchFamily="34" charset="0"/>
                <a:cs typeface="Calibri" panose="020F0502020204030204" pitchFamily="34" charset="0"/>
              </a:rPr>
              <a:t>על איזה סעיף יואשם כל אדם וכמה שנות מאסר יהיו עליהם לרצות?</a:t>
            </a:r>
            <a:endParaRPr lang="en-IL"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69B3A59-4F00-463F-BA2F-FA8F282AE2DD}"/>
              </a:ext>
            </a:extLst>
          </p:cNvPr>
          <p:cNvSpPr txBox="1"/>
          <p:nvPr/>
        </p:nvSpPr>
        <p:spPr>
          <a:xfrm>
            <a:off x="352425" y="2790825"/>
            <a:ext cx="5181600" cy="461665"/>
          </a:xfrm>
          <a:prstGeom prst="rect">
            <a:avLst/>
          </a:prstGeom>
          <a:solidFill>
            <a:schemeClr val="accent5">
              <a:lumMod val="60000"/>
              <a:lumOff val="40000"/>
            </a:schemeClr>
          </a:solidFill>
          <a:ln>
            <a:solidFill>
              <a:schemeClr val="tx1"/>
            </a:solidFill>
          </a:ln>
        </p:spPr>
        <p:txBody>
          <a:bodyPr wrap="square" rtlCol="0">
            <a:spAutoFit/>
          </a:bodyPr>
          <a:lstStyle/>
          <a:p>
            <a:pPr algn="ctr" rtl="1"/>
            <a:r>
              <a:rPr lang="he-IL" sz="2400" dirty="0">
                <a:latin typeface="Calibri" panose="020F0502020204030204" pitchFamily="34" charset="0"/>
                <a:cs typeface="Calibri" panose="020F0502020204030204" pitchFamily="34" charset="0"/>
              </a:rPr>
              <a:t>סעיף שיבוש פעילות, עונש של 3 שנות מאסר</a:t>
            </a:r>
            <a:endParaRPr lang="en-IL"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2E4DC5B-4811-4AC6-A86F-D45CD4ECCA3C}"/>
              </a:ext>
            </a:extLst>
          </p:cNvPr>
          <p:cNvSpPr txBox="1"/>
          <p:nvPr/>
        </p:nvSpPr>
        <p:spPr>
          <a:xfrm>
            <a:off x="352425" y="3521630"/>
            <a:ext cx="3352800" cy="830997"/>
          </a:xfrm>
          <a:prstGeom prst="rect">
            <a:avLst/>
          </a:prstGeom>
          <a:solidFill>
            <a:schemeClr val="accent5">
              <a:lumMod val="60000"/>
              <a:lumOff val="40000"/>
            </a:schemeClr>
          </a:solidFill>
          <a:ln>
            <a:solidFill>
              <a:schemeClr val="tx1"/>
            </a:solidFill>
          </a:ln>
        </p:spPr>
        <p:txBody>
          <a:bodyPr wrap="square" rtlCol="0">
            <a:spAutoFit/>
          </a:bodyPr>
          <a:lstStyle/>
          <a:p>
            <a:pPr algn="ctr" rtl="1"/>
            <a:r>
              <a:rPr lang="he-IL" sz="2400" dirty="0">
                <a:latin typeface="Calibri" panose="020F0502020204030204" pitchFamily="34" charset="0"/>
                <a:cs typeface="Calibri" panose="020F0502020204030204" pitchFamily="34" charset="0"/>
              </a:rPr>
              <a:t>סעיף מידע כוזב, עונש של 5 שנות מאסר</a:t>
            </a:r>
            <a:endParaRPr lang="en-I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761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4571-9B03-4843-9046-D79059B17EC8}"/>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0B15A88-279C-460F-9DC9-CA368E9BB5CA}"/>
              </a:ext>
            </a:extLst>
          </p:cNvPr>
          <p:cNvSpPr>
            <a:spLocks noGrp="1"/>
          </p:cNvSpPr>
          <p:nvPr>
            <p:ph idx="1"/>
          </p:nvPr>
        </p:nvSpPr>
        <p:spPr>
          <a:xfrm>
            <a:off x="838200" y="1825625"/>
            <a:ext cx="10515600" cy="4127500"/>
          </a:xfrm>
        </p:spPr>
        <p:txBody>
          <a:bodyPr>
            <a:normAutofit/>
          </a:bodyPr>
          <a:lstStyle/>
          <a:p>
            <a:pPr marL="0" indent="0" algn="r" rtl="1">
              <a:lnSpc>
                <a:spcPct val="150000"/>
              </a:lnSpc>
              <a:buNone/>
            </a:pPr>
            <a:r>
              <a:rPr lang="he-IL" sz="3200" dirty="0">
                <a:latin typeface="Calibri" panose="020F0502020204030204" pitchFamily="34" charset="0"/>
                <a:cs typeface="Calibri" panose="020F0502020204030204" pitchFamily="34" charset="0"/>
              </a:rPr>
              <a:t>- אדם התקין תוכנה על מחשב של אדם אחר שמטרתה להאזין לשיחותיו ולחדור לפרטיותו</a:t>
            </a:r>
          </a:p>
          <a:p>
            <a:pPr marL="0" indent="0" algn="r" rtl="1">
              <a:lnSpc>
                <a:spcPct val="150000"/>
              </a:lnSpc>
              <a:buNone/>
            </a:pPr>
            <a:r>
              <a:rPr lang="he-IL" sz="3200" dirty="0">
                <a:latin typeface="Calibri" panose="020F0502020204030204" pitchFamily="34" charset="0"/>
                <a:cs typeface="Calibri" panose="020F0502020204030204" pitchFamily="34" charset="0"/>
              </a:rPr>
              <a:t>- אדם פרץ לשרתים של אוניברסיטת תל אביב על מנת לסחוט את האוניברסיטה ולדרוש תשלום</a:t>
            </a:r>
          </a:p>
          <a:p>
            <a:pPr marL="0" indent="0" algn="r" rtl="1">
              <a:lnSpc>
                <a:spcPct val="150000"/>
              </a:lnSpc>
              <a:buNone/>
            </a:pPr>
            <a:r>
              <a:rPr lang="he-IL" sz="3200" b="1" dirty="0">
                <a:latin typeface="Calibri" panose="020F0502020204030204" pitchFamily="34" charset="0"/>
                <a:cs typeface="Calibri" panose="020F0502020204030204" pitchFamily="34" charset="0"/>
              </a:rPr>
              <a:t>על איזה סעיף יואשם כל אדם וכמה שנות מאסר יהיו עליהם לרצות?</a:t>
            </a:r>
            <a:endParaRPr lang="en-IL" sz="32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69B3A59-4F00-463F-BA2F-FA8F282AE2DD}"/>
              </a:ext>
            </a:extLst>
          </p:cNvPr>
          <p:cNvSpPr txBox="1"/>
          <p:nvPr/>
        </p:nvSpPr>
        <p:spPr>
          <a:xfrm>
            <a:off x="1819275" y="2624842"/>
            <a:ext cx="6858000" cy="830997"/>
          </a:xfrm>
          <a:prstGeom prst="rect">
            <a:avLst/>
          </a:prstGeom>
          <a:solidFill>
            <a:schemeClr val="accent5">
              <a:lumMod val="60000"/>
              <a:lumOff val="40000"/>
            </a:schemeClr>
          </a:solidFill>
          <a:ln>
            <a:solidFill>
              <a:schemeClr val="tx1"/>
            </a:solidFill>
          </a:ln>
        </p:spPr>
        <p:txBody>
          <a:bodyPr wrap="square" rtlCol="0">
            <a:spAutoFit/>
          </a:bodyPr>
          <a:lstStyle/>
          <a:p>
            <a:pPr algn="ctr" rtl="1"/>
            <a:r>
              <a:rPr lang="he-IL" sz="2400" dirty="0">
                <a:latin typeface="Calibri" panose="020F0502020204030204" pitchFamily="34" charset="0"/>
                <a:cs typeface="Calibri" panose="020F0502020204030204" pitchFamily="34" charset="0"/>
              </a:rPr>
              <a:t>סעיף פעולות אסורות, עונש של 5 שנות מאסר (התקנת תוכנה במחשב של אחר על מנת לפגוע בפרטיותו) </a:t>
            </a:r>
            <a:endParaRPr lang="en-IL"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2E4DC5B-4811-4AC6-A86F-D45CD4ECCA3C}"/>
              </a:ext>
            </a:extLst>
          </p:cNvPr>
          <p:cNvSpPr txBox="1"/>
          <p:nvPr/>
        </p:nvSpPr>
        <p:spPr>
          <a:xfrm>
            <a:off x="2324100" y="4233387"/>
            <a:ext cx="4667250" cy="830997"/>
          </a:xfrm>
          <a:prstGeom prst="rect">
            <a:avLst/>
          </a:prstGeom>
          <a:solidFill>
            <a:schemeClr val="accent5">
              <a:lumMod val="60000"/>
              <a:lumOff val="40000"/>
            </a:schemeClr>
          </a:solidFill>
          <a:ln>
            <a:solidFill>
              <a:schemeClr val="tx1"/>
            </a:solidFill>
          </a:ln>
        </p:spPr>
        <p:txBody>
          <a:bodyPr wrap="square" rtlCol="0">
            <a:spAutoFit/>
          </a:bodyPr>
          <a:lstStyle/>
          <a:p>
            <a:pPr algn="ctr" rtl="1"/>
            <a:r>
              <a:rPr lang="he-IL" sz="2400" dirty="0">
                <a:latin typeface="Calibri" panose="020F0502020204030204" pitchFamily="34" charset="0"/>
                <a:cs typeface="Calibri" panose="020F0502020204030204" pitchFamily="34" charset="0"/>
              </a:rPr>
              <a:t>סעיף חדירה למחשב על מנת לעבור עבירה אחרת, עונש של 5 שנות מאסר</a:t>
            </a:r>
            <a:endParaRPr lang="en-I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305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מקרה לדיון</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6210299" y="1825624"/>
            <a:ext cx="5143499" cy="4528993"/>
          </a:xfrm>
        </p:spPr>
        <p:txBody>
          <a:bodyPr>
            <a:normAutofit/>
          </a:bodyPr>
          <a:lstStyle/>
          <a:p>
            <a:pPr algn="r" rtl="1">
              <a:lnSpc>
                <a:spcPct val="120000"/>
              </a:lnSpc>
              <a:buFontTx/>
              <a:buChar char="-"/>
            </a:pPr>
            <a:r>
              <a:rPr lang="he-IL" sz="3200" dirty="0">
                <a:latin typeface="Calibri" panose="020F0502020204030204" pitchFamily="34" charset="0"/>
                <a:cs typeface="Calibri" panose="020F0502020204030204" pitchFamily="34" charset="0"/>
              </a:rPr>
              <a:t>הקימו אתר ובו הציעו לבצע תקיפות סייבר בתשלום</a:t>
            </a:r>
          </a:p>
          <a:p>
            <a:pPr algn="r" rtl="1">
              <a:lnSpc>
                <a:spcPct val="120000"/>
              </a:lnSpc>
              <a:buFontTx/>
              <a:buChar char="-"/>
            </a:pPr>
            <a:r>
              <a:rPr lang="he-IL" sz="3200" dirty="0">
                <a:latin typeface="Calibri" panose="020F0502020204030204" pitchFamily="34" charset="0"/>
                <a:cs typeface="Calibri" panose="020F0502020204030204" pitchFamily="34" charset="0"/>
              </a:rPr>
              <a:t>ביצעו כשני מיליון התקפות</a:t>
            </a:r>
          </a:p>
          <a:p>
            <a:pPr algn="r" rtl="1">
              <a:lnSpc>
                <a:spcPct val="120000"/>
              </a:lnSpc>
              <a:buFontTx/>
              <a:buChar char="-"/>
            </a:pPr>
            <a:r>
              <a:rPr lang="he-IL" sz="3200" dirty="0">
                <a:latin typeface="Calibri" panose="020F0502020204030204" pitchFamily="34" charset="0"/>
                <a:cs typeface="Calibri" panose="020F0502020204030204" pitchFamily="34" charset="0"/>
              </a:rPr>
              <a:t>מנעו גישה של לקוחות ומשתמשים לאתרי אינטרנט</a:t>
            </a:r>
          </a:p>
        </p:txBody>
      </p:sp>
      <p:grpSp>
        <p:nvGrpSpPr>
          <p:cNvPr id="4" name="Group 3">
            <a:extLst>
              <a:ext uri="{FF2B5EF4-FFF2-40B4-BE49-F238E27FC236}">
                <a16:creationId xmlns:a16="http://schemas.microsoft.com/office/drawing/2014/main" id="{74074253-0450-4703-9CD3-62B883D18FBE}"/>
              </a:ext>
            </a:extLst>
          </p:cNvPr>
          <p:cNvGrpSpPr/>
          <p:nvPr/>
        </p:nvGrpSpPr>
        <p:grpSpPr>
          <a:xfrm>
            <a:off x="670798" y="536411"/>
            <a:ext cx="4770675" cy="1966644"/>
            <a:chOff x="2520726" y="3325091"/>
            <a:chExt cx="6400788" cy="2638635"/>
          </a:xfrm>
        </p:grpSpPr>
        <p:pic>
          <p:nvPicPr>
            <p:cNvPr id="7" name="Picture 6">
              <a:extLst>
                <a:ext uri="{FF2B5EF4-FFF2-40B4-BE49-F238E27FC236}">
                  <a16:creationId xmlns:a16="http://schemas.microsoft.com/office/drawing/2014/main" id="{831C334C-4798-43DD-8A97-3AA3C8930FD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7272" t="49485" r="10227" b="20683"/>
            <a:stretch/>
          </p:blipFill>
          <p:spPr>
            <a:xfrm>
              <a:off x="2520726" y="3917869"/>
              <a:ext cx="6400788" cy="2045857"/>
            </a:xfrm>
            <a:prstGeom prst="rect">
              <a:avLst/>
            </a:prstGeom>
          </p:spPr>
        </p:pic>
        <p:pic>
          <p:nvPicPr>
            <p:cNvPr id="8" name="Picture 2" descr="מערריב לוגו - יום מעשים טובים">
              <a:extLst>
                <a:ext uri="{FF2B5EF4-FFF2-40B4-BE49-F238E27FC236}">
                  <a16:creationId xmlns:a16="http://schemas.microsoft.com/office/drawing/2014/main" id="{91944208-23DD-415C-88B0-0C5E0F424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914" y="3325091"/>
              <a:ext cx="1863600" cy="74592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B5917990-1B90-439B-8266-BC2BD1A5FC82}"/>
              </a:ext>
            </a:extLst>
          </p:cNvPr>
          <p:cNvSpPr txBox="1"/>
          <p:nvPr/>
        </p:nvSpPr>
        <p:spPr>
          <a:xfrm>
            <a:off x="463946" y="2503055"/>
            <a:ext cx="4977527" cy="3257174"/>
          </a:xfrm>
          <a:prstGeom prst="rect">
            <a:avLst/>
          </a:prstGeom>
          <a:noFill/>
        </p:spPr>
        <p:txBody>
          <a:bodyPr wrap="square">
            <a:spAutoFit/>
          </a:bodyPr>
          <a:lstStyle/>
          <a:p>
            <a:pPr algn="r" rtl="1">
              <a:lnSpc>
                <a:spcPct val="150000"/>
              </a:lnSpc>
            </a:pPr>
            <a:r>
              <a:rPr lang="he-IL" sz="2800" b="0" i="0" dirty="0">
                <a:solidFill>
                  <a:srgbClr val="000000"/>
                </a:solidFill>
                <a:effectLst/>
                <a:latin typeface="Calibri" panose="020F0502020204030204" pitchFamily="34" charset="0"/>
                <a:cs typeface="Calibri" panose="020F0502020204030204" pitchFamily="34" charset="0"/>
              </a:rPr>
              <a:t>"הורשעו על יסוד הודאתם בכתבי אישום מתוקנים, במסגרת הסדרי טיעון, </a:t>
            </a:r>
            <a:r>
              <a:rPr lang="he-IL" sz="2800" b="0" i="0" dirty="0">
                <a:solidFill>
                  <a:srgbClr val="000000"/>
                </a:solidFill>
                <a:effectLst/>
                <a:highlight>
                  <a:srgbClr val="FFFF00"/>
                </a:highlight>
                <a:latin typeface="Calibri" panose="020F0502020204030204" pitchFamily="34" charset="0"/>
                <a:cs typeface="Calibri" panose="020F0502020204030204" pitchFamily="34" charset="0"/>
              </a:rPr>
              <a:t>בפעולות אסורות בתוכנה שיבוש או הפרעה למחשב או לחומר מחשב, ופגיעה בפרטיות.</a:t>
            </a:r>
            <a:r>
              <a:rPr lang="he-IL" sz="2800" b="0" i="0" dirty="0">
                <a:solidFill>
                  <a:srgbClr val="000000"/>
                </a:solidFill>
                <a:effectLst/>
                <a:latin typeface="Calibri" panose="020F0502020204030204" pitchFamily="34" charset="0"/>
                <a:cs typeface="Calibri" panose="020F0502020204030204" pitchFamily="34" charset="0"/>
              </a:rPr>
              <a:t>"</a:t>
            </a:r>
            <a:endParaRPr lang="en-IL" sz="2800" dirty="0">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DD87D79C-418C-444B-8002-C81095198A8E}"/>
              </a:ext>
            </a:extLst>
          </p:cNvPr>
          <p:cNvGrpSpPr/>
          <p:nvPr/>
        </p:nvGrpSpPr>
        <p:grpSpPr>
          <a:xfrm>
            <a:off x="135924" y="53992"/>
            <a:ext cx="1404552" cy="1060890"/>
            <a:chOff x="0" y="165089"/>
            <a:chExt cx="1404552" cy="1060890"/>
          </a:xfrm>
        </p:grpSpPr>
        <p:grpSp>
          <p:nvGrpSpPr>
            <p:cNvPr id="11" name="Group 10">
              <a:extLst>
                <a:ext uri="{FF2B5EF4-FFF2-40B4-BE49-F238E27FC236}">
                  <a16:creationId xmlns:a16="http://schemas.microsoft.com/office/drawing/2014/main" id="{84EB9A5B-80C8-4B1A-81FA-BAA7DD75E602}"/>
                </a:ext>
              </a:extLst>
            </p:cNvPr>
            <p:cNvGrpSpPr/>
            <p:nvPr/>
          </p:nvGrpSpPr>
          <p:grpSpPr>
            <a:xfrm>
              <a:off x="333516" y="165089"/>
              <a:ext cx="737520" cy="737520"/>
              <a:chOff x="5547000" y="2880000"/>
              <a:chExt cx="1098000" cy="1098000"/>
            </a:xfrm>
          </p:grpSpPr>
          <p:sp>
            <p:nvSpPr>
              <p:cNvPr id="13" name="Oval 12">
                <a:extLst>
                  <a:ext uri="{FF2B5EF4-FFF2-40B4-BE49-F238E27FC236}">
                    <a16:creationId xmlns:a16="http://schemas.microsoft.com/office/drawing/2014/main" id="{A5024C53-E9E7-4FB4-AE24-9F8373D4FC62}"/>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4" name="Rectangle 13" descr="Judge male with solid fill">
                <a:extLst>
                  <a:ext uri="{FF2B5EF4-FFF2-40B4-BE49-F238E27FC236}">
                    <a16:creationId xmlns:a16="http://schemas.microsoft.com/office/drawing/2014/main" id="{CB1CDB38-6050-4117-A7B5-9BFA61040CF1}"/>
                  </a:ext>
                </a:extLst>
              </p:cNvPr>
              <p:cNvSpPr/>
              <p:nvPr/>
            </p:nvSpPr>
            <p:spPr>
              <a:xfrm>
                <a:off x="5781000" y="3114000"/>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2862A54F-F757-4894-B7EE-D9B2348319B4}"/>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62789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מקרה לדיון</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5957455" y="1574800"/>
            <a:ext cx="5396346" cy="4521201"/>
          </a:xfrm>
        </p:spPr>
        <p:txBody>
          <a:bodyPr>
            <a:normAutofit/>
          </a:bodyPr>
          <a:lstStyle/>
          <a:p>
            <a:pPr algn="r" rtl="1">
              <a:lnSpc>
                <a:spcPct val="120000"/>
              </a:lnSpc>
              <a:buFontTx/>
              <a:buChar char="-"/>
            </a:pPr>
            <a:r>
              <a:rPr lang="he-IL" sz="3200" dirty="0">
                <a:latin typeface="Calibri" panose="020F0502020204030204" pitchFamily="34" charset="0"/>
                <a:cs typeface="Calibri" panose="020F0502020204030204" pitchFamily="34" charset="0"/>
              </a:rPr>
              <a:t>הרוויחו 613,000 דולרים</a:t>
            </a:r>
          </a:p>
          <a:p>
            <a:pPr algn="r" rtl="1">
              <a:lnSpc>
                <a:spcPct val="120000"/>
              </a:lnSpc>
              <a:buFontTx/>
              <a:buChar char="-"/>
            </a:pPr>
            <a:r>
              <a:rPr lang="he-IL" sz="3200" dirty="0">
                <a:latin typeface="Calibri" panose="020F0502020204030204" pitchFamily="34" charset="0"/>
                <a:cs typeface="Calibri" panose="020F0502020204030204" pitchFamily="34" charset="0"/>
              </a:rPr>
              <a:t>שני התוקפים היו קטינים</a:t>
            </a:r>
          </a:p>
          <a:p>
            <a:pPr algn="r" rtl="1">
              <a:lnSpc>
                <a:spcPct val="120000"/>
              </a:lnSpc>
              <a:buFontTx/>
              <a:buChar char="-"/>
            </a:pPr>
            <a:r>
              <a:rPr lang="he-IL" sz="3200" dirty="0">
                <a:latin typeface="Calibri" panose="020F0502020204030204" pitchFamily="34" charset="0"/>
                <a:cs typeface="Calibri" panose="020F0502020204030204" pitchFamily="34" charset="0"/>
              </a:rPr>
              <a:t>מאסר של שישה חודשים על תנאי וקנס כספי</a:t>
            </a:r>
          </a:p>
          <a:p>
            <a:pPr marL="0" indent="0" algn="r" rtl="1">
              <a:lnSpc>
                <a:spcPct val="120000"/>
              </a:lnSpc>
              <a:buNone/>
            </a:pPr>
            <a:endParaRPr lang="he-IL" sz="32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2330D48-ED2D-4AD4-AC5C-77DCE217D71F}"/>
              </a:ext>
            </a:extLst>
          </p:cNvPr>
          <p:cNvGrpSpPr/>
          <p:nvPr/>
        </p:nvGrpSpPr>
        <p:grpSpPr>
          <a:xfrm>
            <a:off x="670798" y="536411"/>
            <a:ext cx="4770675" cy="1966644"/>
            <a:chOff x="2520726" y="3325091"/>
            <a:chExt cx="6400788" cy="2638635"/>
          </a:xfrm>
        </p:grpSpPr>
        <p:pic>
          <p:nvPicPr>
            <p:cNvPr id="5" name="Picture 4">
              <a:extLst>
                <a:ext uri="{FF2B5EF4-FFF2-40B4-BE49-F238E27FC236}">
                  <a16:creationId xmlns:a16="http://schemas.microsoft.com/office/drawing/2014/main" id="{B4DD12FB-EA65-4A52-B4D5-F221A07125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37272" t="49485" r="10227" b="20683"/>
            <a:stretch/>
          </p:blipFill>
          <p:spPr>
            <a:xfrm>
              <a:off x="2520726" y="3917869"/>
              <a:ext cx="6400788" cy="2045857"/>
            </a:xfrm>
            <a:prstGeom prst="rect">
              <a:avLst/>
            </a:prstGeom>
          </p:spPr>
        </p:pic>
        <p:pic>
          <p:nvPicPr>
            <p:cNvPr id="6" name="Picture 2" descr="מערריב לוגו - יום מעשים טובים">
              <a:extLst>
                <a:ext uri="{FF2B5EF4-FFF2-40B4-BE49-F238E27FC236}">
                  <a16:creationId xmlns:a16="http://schemas.microsoft.com/office/drawing/2014/main" id="{85696A01-32DB-46C6-8FAF-4B4B5D93D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914" y="3325091"/>
              <a:ext cx="1863600" cy="74592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FDF86A4A-DDFA-49AF-89E9-089CA7991EDD}"/>
              </a:ext>
            </a:extLst>
          </p:cNvPr>
          <p:cNvSpPr txBox="1"/>
          <p:nvPr/>
        </p:nvSpPr>
        <p:spPr>
          <a:xfrm>
            <a:off x="1184472" y="2669213"/>
            <a:ext cx="3743325" cy="1446550"/>
          </a:xfrm>
          <a:prstGeom prst="rect">
            <a:avLst/>
          </a:prstGeom>
          <a:noFill/>
        </p:spPr>
        <p:txBody>
          <a:bodyPr wrap="square" rtlCol="0">
            <a:spAutoFit/>
          </a:bodyPr>
          <a:lstStyle/>
          <a:p>
            <a:pPr algn="ctr" rtl="1"/>
            <a:r>
              <a:rPr lang="he-IL" sz="4400" b="1" dirty="0">
                <a:latin typeface="Calibri" panose="020F0502020204030204" pitchFamily="34" charset="0"/>
                <a:cs typeface="Calibri" panose="020F0502020204030204" pitchFamily="34" charset="0"/>
              </a:rPr>
              <a:t>האם העונש היה מספק?</a:t>
            </a:r>
            <a:endParaRPr lang="en-IL" sz="4400" b="1"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8A6ED375-2723-4D41-86FB-DF7B93F4B798}"/>
              </a:ext>
            </a:extLst>
          </p:cNvPr>
          <p:cNvGrpSpPr/>
          <p:nvPr/>
        </p:nvGrpSpPr>
        <p:grpSpPr>
          <a:xfrm>
            <a:off x="135924" y="53992"/>
            <a:ext cx="1404552" cy="1060890"/>
            <a:chOff x="0" y="165089"/>
            <a:chExt cx="1404552" cy="1060890"/>
          </a:xfrm>
        </p:grpSpPr>
        <p:grpSp>
          <p:nvGrpSpPr>
            <p:cNvPr id="9" name="Group 8">
              <a:extLst>
                <a:ext uri="{FF2B5EF4-FFF2-40B4-BE49-F238E27FC236}">
                  <a16:creationId xmlns:a16="http://schemas.microsoft.com/office/drawing/2014/main" id="{C4872DA6-75E7-4E5C-9760-D8C57A2F21BA}"/>
                </a:ext>
              </a:extLst>
            </p:cNvPr>
            <p:cNvGrpSpPr/>
            <p:nvPr/>
          </p:nvGrpSpPr>
          <p:grpSpPr>
            <a:xfrm>
              <a:off x="333516" y="165089"/>
              <a:ext cx="737520" cy="737520"/>
              <a:chOff x="5547000" y="2880000"/>
              <a:chExt cx="1098000" cy="1098000"/>
            </a:xfrm>
          </p:grpSpPr>
          <p:sp>
            <p:nvSpPr>
              <p:cNvPr id="11" name="Oval 10">
                <a:extLst>
                  <a:ext uri="{FF2B5EF4-FFF2-40B4-BE49-F238E27FC236}">
                    <a16:creationId xmlns:a16="http://schemas.microsoft.com/office/drawing/2014/main" id="{A42B701B-56E9-4522-A36C-6B77C895848B}"/>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2" name="Rectangle 11" descr="Judge male with solid fill">
                <a:extLst>
                  <a:ext uri="{FF2B5EF4-FFF2-40B4-BE49-F238E27FC236}">
                    <a16:creationId xmlns:a16="http://schemas.microsoft.com/office/drawing/2014/main" id="{252A9D5D-FAD5-41DE-9D2D-D5036EC086DD}"/>
                  </a:ext>
                </a:extLst>
              </p:cNvPr>
              <p:cNvSpPr/>
              <p:nvPr/>
            </p:nvSpPr>
            <p:spPr>
              <a:xfrm>
                <a:off x="5781000" y="3114000"/>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0" name="TextBox 9">
              <a:extLst>
                <a:ext uri="{FF2B5EF4-FFF2-40B4-BE49-F238E27FC236}">
                  <a16:creationId xmlns:a16="http://schemas.microsoft.com/office/drawing/2014/main" id="{3BDEE6A3-86A4-47DA-AEF8-23084C97E067}"/>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3292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מקרה לדיון- האם העונש מספק? </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771526" y="1825624"/>
            <a:ext cx="10582274" cy="4528993"/>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נשווה למשהו מהעולם הפיזי- הפרעה לשוטר במילוי תפקידו היא עבירה שיכולה לגרור עונש של עד שלוש שנות מאסר</a:t>
            </a:r>
          </a:p>
          <a:p>
            <a:pPr algn="r" rtl="1">
              <a:lnSpc>
                <a:spcPct val="150000"/>
              </a:lnSpc>
              <a:buFontTx/>
              <a:buChar char="-"/>
            </a:pPr>
            <a:r>
              <a:rPr lang="he-IL" sz="3200" dirty="0">
                <a:latin typeface="Calibri" panose="020F0502020204030204" pitchFamily="34" charset="0"/>
                <a:cs typeface="Calibri" panose="020F0502020204030204" pitchFamily="34" charset="0"/>
              </a:rPr>
              <a:t>במקרה שלנו, התקיימה הפרעה לפעילות התקינה של אתרים מסוימים שפגעה באלפי אנשים. מה קורה כאשר ישנה הפרעה לפעילות התקינה שוטר? בכמה אנשים יש פגיעה?</a:t>
            </a:r>
            <a:endParaRPr lang="en-IL" sz="3200" dirty="0">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DD87D79C-418C-444B-8002-C81095198A8E}"/>
              </a:ext>
            </a:extLst>
          </p:cNvPr>
          <p:cNvGrpSpPr/>
          <p:nvPr/>
        </p:nvGrpSpPr>
        <p:grpSpPr>
          <a:xfrm>
            <a:off x="135924" y="53992"/>
            <a:ext cx="1404552" cy="1060890"/>
            <a:chOff x="0" y="165089"/>
            <a:chExt cx="1404552" cy="1060890"/>
          </a:xfrm>
        </p:grpSpPr>
        <p:grpSp>
          <p:nvGrpSpPr>
            <p:cNvPr id="11" name="Group 10">
              <a:extLst>
                <a:ext uri="{FF2B5EF4-FFF2-40B4-BE49-F238E27FC236}">
                  <a16:creationId xmlns:a16="http://schemas.microsoft.com/office/drawing/2014/main" id="{84EB9A5B-80C8-4B1A-81FA-BAA7DD75E602}"/>
                </a:ext>
              </a:extLst>
            </p:cNvPr>
            <p:cNvGrpSpPr/>
            <p:nvPr/>
          </p:nvGrpSpPr>
          <p:grpSpPr>
            <a:xfrm>
              <a:off x="333516" y="165089"/>
              <a:ext cx="737520" cy="737520"/>
              <a:chOff x="5547000" y="2880000"/>
              <a:chExt cx="1098000" cy="1098000"/>
            </a:xfrm>
          </p:grpSpPr>
          <p:sp>
            <p:nvSpPr>
              <p:cNvPr id="13" name="Oval 12">
                <a:extLst>
                  <a:ext uri="{FF2B5EF4-FFF2-40B4-BE49-F238E27FC236}">
                    <a16:creationId xmlns:a16="http://schemas.microsoft.com/office/drawing/2014/main" id="{A5024C53-E9E7-4FB4-AE24-9F8373D4FC62}"/>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4" name="Rectangle 13" descr="Judge male with solid fill">
                <a:extLst>
                  <a:ext uri="{FF2B5EF4-FFF2-40B4-BE49-F238E27FC236}">
                    <a16:creationId xmlns:a16="http://schemas.microsoft.com/office/drawing/2014/main" id="{CB1CDB38-6050-4117-A7B5-9BFA61040CF1}"/>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2862A54F-F757-4894-B7EE-D9B2348319B4}"/>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5196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339850" y="1620980"/>
            <a:ext cx="9512301" cy="4521201"/>
          </a:xfrm>
        </p:spPr>
        <p:txBody>
          <a:bodyPr>
            <a:normAutofit/>
          </a:bodyPr>
          <a:lstStyle/>
          <a:p>
            <a:pPr marL="0" indent="0" algn="ctr" rtl="1">
              <a:lnSpc>
                <a:spcPct val="120000"/>
              </a:lnSpc>
              <a:buNone/>
            </a:pPr>
            <a:r>
              <a:rPr lang="he-IL" sz="4800" dirty="0">
                <a:latin typeface="Calibri" panose="020F0502020204030204" pitchFamily="34" charset="0"/>
                <a:cs typeface="Calibri" panose="020F0502020204030204" pitchFamily="34" charset="0"/>
              </a:rPr>
              <a:t>האם חוק המחשבים הוא חוק טוב? </a:t>
            </a:r>
          </a:p>
          <a:p>
            <a:pPr marL="0" indent="0" algn="ctr" rtl="1">
              <a:lnSpc>
                <a:spcPct val="120000"/>
              </a:lnSpc>
              <a:buNone/>
            </a:pPr>
            <a:r>
              <a:rPr lang="he-IL" sz="4800" dirty="0">
                <a:latin typeface="Calibri" panose="020F0502020204030204" pitchFamily="34" charset="0"/>
                <a:cs typeface="Calibri" panose="020F0502020204030204" pitchFamily="34" charset="0"/>
              </a:rPr>
              <a:t>כיצד והאם ניתן לשפר אותו?</a:t>
            </a:r>
          </a:p>
          <a:p>
            <a:pPr marL="0" indent="0" algn="ctr" rtl="1">
              <a:lnSpc>
                <a:spcPct val="120000"/>
              </a:lnSpc>
              <a:buNone/>
            </a:pPr>
            <a:r>
              <a:rPr lang="he-IL" sz="4800" dirty="0">
                <a:latin typeface="Calibri" panose="020F0502020204030204" pitchFamily="34" charset="0"/>
                <a:cs typeface="Calibri" panose="020F0502020204030204" pitchFamily="34" charset="0"/>
              </a:rPr>
              <a:t>מה החסרונות ומה היתרונות בו?</a:t>
            </a:r>
          </a:p>
        </p:txBody>
      </p:sp>
      <p:grpSp>
        <p:nvGrpSpPr>
          <p:cNvPr id="4" name="Group 3">
            <a:extLst>
              <a:ext uri="{FF2B5EF4-FFF2-40B4-BE49-F238E27FC236}">
                <a16:creationId xmlns:a16="http://schemas.microsoft.com/office/drawing/2014/main" id="{E97A2FAA-B921-4469-9CD0-3FD960330A57}"/>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A21DB23A-A483-4FB3-9FDF-646A6D1D4DD7}"/>
                </a:ext>
              </a:extLst>
            </p:cNvPr>
            <p:cNvGrpSpPr/>
            <p:nvPr/>
          </p:nvGrpSpPr>
          <p:grpSpPr>
            <a:xfrm>
              <a:off x="333516" y="165089"/>
              <a:ext cx="737520" cy="737520"/>
              <a:chOff x="5547000" y="2880000"/>
              <a:chExt cx="1098000" cy="1098000"/>
            </a:xfrm>
          </p:grpSpPr>
          <p:sp>
            <p:nvSpPr>
              <p:cNvPr id="7" name="Oval 6">
                <a:extLst>
                  <a:ext uri="{FF2B5EF4-FFF2-40B4-BE49-F238E27FC236}">
                    <a16:creationId xmlns:a16="http://schemas.microsoft.com/office/drawing/2014/main" id="{8B6D245E-A280-4629-B974-1A07C03002C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8" name="Rectangle 7" descr="Judge male with solid fill">
                <a:extLst>
                  <a:ext uri="{FF2B5EF4-FFF2-40B4-BE49-F238E27FC236}">
                    <a16:creationId xmlns:a16="http://schemas.microsoft.com/office/drawing/2014/main" id="{62E832C6-0EE0-426A-A776-87EADDFCD630}"/>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FED26A84-EEE9-4ED3-A717-7103D25F58A6}"/>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7837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948858"/>
            <a:ext cx="10515600" cy="1325563"/>
          </a:xfrm>
        </p:spPr>
        <p:txBody>
          <a:bodyPr/>
          <a:lstStyle/>
          <a:p>
            <a:pPr algn="r" rtl="1"/>
            <a:r>
              <a:rPr lang="he-IL" b="1" dirty="0">
                <a:latin typeface="Calibri" panose="020F0502020204030204" pitchFamily="34" charset="0"/>
                <a:cs typeface="Calibri" panose="020F0502020204030204" pitchFamily="34" charset="0"/>
              </a:rPr>
              <a:t>אנונימיות- איך אנונימיות מקלה על ביצוע עבירה?</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062183" y="2155196"/>
            <a:ext cx="10291617" cy="1990915"/>
          </a:xfrm>
        </p:spPr>
        <p:txBody>
          <a:bodyPr>
            <a:normAutofit fontScale="92500" lnSpcReduction="20000"/>
          </a:bodyPr>
          <a:lstStyle/>
          <a:p>
            <a:pPr marL="0" indent="0" algn="ctr" rtl="1">
              <a:lnSpc>
                <a:spcPct val="150000"/>
              </a:lnSpc>
              <a:buNone/>
            </a:pPr>
            <a:r>
              <a:rPr lang="he-IL" sz="4800" dirty="0">
                <a:latin typeface="Calibri" panose="020F0502020204030204" pitchFamily="34" charset="0"/>
                <a:cs typeface="Calibri" panose="020F0502020204030204" pitchFamily="34" charset="0"/>
              </a:rPr>
              <a:t>מה האנונימיות מאפשרת?</a:t>
            </a:r>
            <a:endParaRPr lang="en-US" sz="4800" dirty="0">
              <a:latin typeface="Calibri" panose="020F0502020204030204" pitchFamily="34" charset="0"/>
              <a:cs typeface="Calibri" panose="020F0502020204030204" pitchFamily="34" charset="0"/>
            </a:endParaRPr>
          </a:p>
          <a:p>
            <a:pPr marL="0" indent="0" algn="ctr" rtl="1">
              <a:lnSpc>
                <a:spcPct val="150000"/>
              </a:lnSpc>
              <a:buNone/>
            </a:pPr>
            <a:r>
              <a:rPr lang="he-IL" sz="4800" dirty="0">
                <a:latin typeface="Calibri" panose="020F0502020204030204" pitchFamily="34" charset="0"/>
                <a:cs typeface="Calibri" panose="020F0502020204030204" pitchFamily="34" charset="0"/>
              </a:rPr>
              <a:t>איך ניתן לנצל את האנונימיות?</a:t>
            </a:r>
            <a:endParaRPr lang="en-US" sz="4800" dirty="0">
              <a:latin typeface="Calibri" panose="020F0502020204030204" pitchFamily="34" charset="0"/>
              <a:cs typeface="Calibri" panose="020F0502020204030204" pitchFamily="34" charset="0"/>
            </a:endParaRPr>
          </a:p>
        </p:txBody>
      </p:sp>
      <p:pic>
        <p:nvPicPr>
          <p:cNvPr id="1026" name="Picture 2" descr="Hacker, Silhouette, Hack, Anonymous, Anonymity">
            <a:extLst>
              <a:ext uri="{FF2B5EF4-FFF2-40B4-BE49-F238E27FC236}">
                <a16:creationId xmlns:a16="http://schemas.microsoft.com/office/drawing/2014/main" id="{D56862DB-E5BB-4C9C-8AB5-1849FB756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612" y="4253277"/>
            <a:ext cx="3152775" cy="242521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9CCE39B-7018-4D71-855D-4F1BE4957AFB}"/>
              </a:ext>
            </a:extLst>
          </p:cNvPr>
          <p:cNvGrpSpPr/>
          <p:nvPr/>
        </p:nvGrpSpPr>
        <p:grpSpPr>
          <a:xfrm>
            <a:off x="97016" y="102119"/>
            <a:ext cx="1665841" cy="1060511"/>
            <a:chOff x="356898" y="53992"/>
            <a:chExt cx="1665841" cy="1060511"/>
          </a:xfrm>
        </p:grpSpPr>
        <p:grpSp>
          <p:nvGrpSpPr>
            <p:cNvPr id="11" name="Group 10">
              <a:extLst>
                <a:ext uri="{FF2B5EF4-FFF2-40B4-BE49-F238E27FC236}">
                  <a16:creationId xmlns:a16="http://schemas.microsoft.com/office/drawing/2014/main" id="{C6CFD1FC-FF24-4E1B-8C24-9C49161865FF}"/>
                </a:ext>
              </a:extLst>
            </p:cNvPr>
            <p:cNvGrpSpPr/>
            <p:nvPr/>
          </p:nvGrpSpPr>
          <p:grpSpPr>
            <a:xfrm>
              <a:off x="820818" y="53992"/>
              <a:ext cx="738000" cy="738000"/>
              <a:chOff x="6070496" y="2880000"/>
              <a:chExt cx="1098000" cy="1098000"/>
            </a:xfrm>
          </p:grpSpPr>
          <p:sp>
            <p:nvSpPr>
              <p:cNvPr id="13" name="Oval 12">
                <a:extLst>
                  <a:ext uri="{FF2B5EF4-FFF2-40B4-BE49-F238E27FC236}">
                    <a16:creationId xmlns:a16="http://schemas.microsoft.com/office/drawing/2014/main" id="{D2BA8AFC-8A50-4F59-AF99-E646C4871337}"/>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5" name="Rectangle 14" descr="User">
                <a:extLst>
                  <a:ext uri="{FF2B5EF4-FFF2-40B4-BE49-F238E27FC236}">
                    <a16:creationId xmlns:a16="http://schemas.microsoft.com/office/drawing/2014/main" id="{1E5BD8B2-6965-43ED-8F2C-F3B70162421B}"/>
                  </a:ext>
                </a:extLst>
              </p:cNvPr>
              <p:cNvSpPr/>
              <p:nvPr/>
            </p:nvSpPr>
            <p:spPr>
              <a:xfrm>
                <a:off x="6304498" y="3114000"/>
                <a:ext cx="629999" cy="630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F4FB20B6-1BAF-4DF6-AF6F-96B69A36D17A}"/>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
        <p:nvSpPr>
          <p:cNvPr id="14" name="Content Placeholder 2">
            <a:extLst>
              <a:ext uri="{FF2B5EF4-FFF2-40B4-BE49-F238E27FC236}">
                <a16:creationId xmlns:a16="http://schemas.microsoft.com/office/drawing/2014/main" id="{3843D3C8-EA82-4699-B9F1-186E096949C8}"/>
              </a:ext>
            </a:extLst>
          </p:cNvPr>
          <p:cNvSpPr txBox="1">
            <a:spLocks/>
          </p:cNvSpPr>
          <p:nvPr/>
        </p:nvSpPr>
        <p:spPr>
          <a:xfrm>
            <a:off x="560936" y="4356991"/>
            <a:ext cx="3801396" cy="1990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50000"/>
              </a:lnSpc>
              <a:buFont typeface="Arial" panose="020B0604020202020204" pitchFamily="34" charset="0"/>
              <a:buNone/>
            </a:pPr>
            <a:r>
              <a:rPr lang="he-IL" b="1" dirty="0">
                <a:latin typeface="Calibri" panose="020F0502020204030204" pitchFamily="34" charset="0"/>
                <a:cs typeface="Calibri" panose="020F0502020204030204" pitchFamily="34" charset="0"/>
              </a:rPr>
              <a:t>אנונימיות- </a:t>
            </a:r>
            <a:r>
              <a:rPr lang="he-IL" b="0" i="0" dirty="0">
                <a:solidFill>
                  <a:srgbClr val="000000"/>
                </a:solidFill>
                <a:effectLst/>
                <a:latin typeface="Calibri" panose="020F0502020204030204" pitchFamily="34" charset="0"/>
                <a:cs typeface="Calibri" panose="020F0502020204030204" pitchFamily="34" charset="0"/>
              </a:rPr>
              <a:t>לא ניתן לזהותו, אינו מוכר</a:t>
            </a:r>
            <a:r>
              <a:rPr lang="he-IL" i="0" dirty="0">
                <a:solidFill>
                  <a:srgbClr val="000000"/>
                </a:solidFill>
                <a:effectLst/>
                <a:latin typeface="Calibri" panose="020F0502020204030204" pitchFamily="34" charset="0"/>
                <a:cs typeface="Calibri" panose="020F0502020204030204" pitchFamily="34" charset="0"/>
              </a:rPr>
              <a:t>, </a:t>
            </a:r>
            <a:r>
              <a:rPr lang="he-IL" b="0" i="0" dirty="0">
                <a:solidFill>
                  <a:srgbClr val="000000"/>
                </a:solidFill>
                <a:effectLst/>
                <a:latin typeface="Calibri" panose="020F0502020204030204" pitchFamily="34" charset="0"/>
                <a:cs typeface="Calibri" panose="020F0502020204030204" pitchFamily="34" charset="0"/>
              </a:rPr>
              <a:t>בלי שם</a:t>
            </a:r>
            <a:endParaRPr lang="en-US"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B83D6AF2-BB05-4422-87B4-4957238CECA1}"/>
              </a:ext>
            </a:extLst>
          </p:cNvPr>
          <p:cNvSpPr txBox="1"/>
          <p:nvPr/>
        </p:nvSpPr>
        <p:spPr>
          <a:xfrm>
            <a:off x="7672388" y="4356991"/>
            <a:ext cx="4148138" cy="1964512"/>
          </a:xfrm>
          <a:prstGeom prst="rect">
            <a:avLst/>
          </a:prstGeom>
          <a:noFill/>
        </p:spPr>
        <p:txBody>
          <a:bodyPr wrap="square">
            <a:spAutoFit/>
          </a:bodyPr>
          <a:lstStyle/>
          <a:p>
            <a:pPr algn="r" rtl="1">
              <a:lnSpc>
                <a:spcPct val="150000"/>
              </a:lnSpc>
            </a:pPr>
            <a:r>
              <a:rPr lang="he-IL" sz="2800" b="1" dirty="0">
                <a:solidFill>
                  <a:srgbClr val="000000"/>
                </a:solidFill>
                <a:latin typeface="Calibri" panose="020F0502020204030204" pitchFamily="34" charset="0"/>
                <a:cs typeface="Calibri" panose="020F0502020204030204" pitchFamily="34" charset="0"/>
              </a:rPr>
              <a:t>פרטיות-</a:t>
            </a:r>
            <a:r>
              <a:rPr lang="he-IL" sz="2800" dirty="0">
                <a:solidFill>
                  <a:srgbClr val="000000"/>
                </a:solidFill>
                <a:latin typeface="Calibri" panose="020F0502020204030204" pitchFamily="34" charset="0"/>
                <a:cs typeface="Calibri" panose="020F0502020204030204" pitchFamily="34" charset="0"/>
              </a:rPr>
              <a:t> </a:t>
            </a:r>
            <a:r>
              <a:rPr lang="he-IL" sz="2800" i="0" dirty="0">
                <a:solidFill>
                  <a:srgbClr val="000000"/>
                </a:solidFill>
                <a:effectLst/>
                <a:latin typeface="Calibri" panose="020F0502020204030204" pitchFamily="34" charset="0"/>
                <a:cs typeface="Calibri" panose="020F0502020204030204" pitchFamily="34" charset="0"/>
              </a:rPr>
              <a:t>תחום הפרט, תחום של </a:t>
            </a:r>
            <a:r>
              <a:rPr lang="he-IL" sz="2800" b="0" i="0" dirty="0">
                <a:solidFill>
                  <a:srgbClr val="000000"/>
                </a:solidFill>
                <a:effectLst/>
                <a:latin typeface="Calibri" panose="020F0502020204030204" pitchFamily="34" charset="0"/>
                <a:cs typeface="Calibri" panose="020F0502020204030204" pitchFamily="34" charset="0"/>
              </a:rPr>
              <a:t>הפרט שאינו גלוי לעיני הציבור.</a:t>
            </a:r>
            <a:r>
              <a:rPr lang="he-IL" sz="2800" b="0" i="0" dirty="0">
                <a:solidFill>
                  <a:srgbClr val="333333"/>
                </a:solidFill>
                <a:effectLst/>
                <a:latin typeface="Calibri" panose="020F0502020204030204" pitchFamily="34" charset="0"/>
                <a:cs typeface="Calibri" panose="020F0502020204030204" pitchFamily="34" charset="0"/>
              </a:rPr>
              <a:t> </a:t>
            </a:r>
            <a:endParaRPr lang="en-I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3792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אנונימיות</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571624" y="1574800"/>
            <a:ext cx="9782177" cy="4521201"/>
          </a:xfrm>
        </p:spPr>
        <p:txBody>
          <a:bodyPr>
            <a:normAutofit/>
          </a:bodyPr>
          <a:lstStyle/>
          <a:p>
            <a:pPr marL="0" indent="0" algn="r" rtl="1">
              <a:lnSpc>
                <a:spcPct val="150000"/>
              </a:lnSpc>
              <a:buNone/>
            </a:pPr>
            <a:r>
              <a:rPr lang="he-IL" sz="3200" dirty="0">
                <a:latin typeface="Calibri" panose="020F0502020204030204" pitchFamily="34" charset="0"/>
                <a:cs typeface="Calibri" panose="020F0502020204030204" pitchFamily="34" charset="0"/>
              </a:rPr>
              <a:t>- את האנונימיות ניתן לנצל במגוון דרכים: הפצה של אלימות, הפצת מידע כוזב ושנאה, פגיעה בשם הטוב של אנשים ועסקים וכו'</a:t>
            </a:r>
          </a:p>
        </p:txBody>
      </p:sp>
      <p:grpSp>
        <p:nvGrpSpPr>
          <p:cNvPr id="4" name="Group 3">
            <a:extLst>
              <a:ext uri="{FF2B5EF4-FFF2-40B4-BE49-F238E27FC236}">
                <a16:creationId xmlns:a16="http://schemas.microsoft.com/office/drawing/2014/main" id="{C58BA559-FF70-469C-9513-CD7CCBCFEFA1}"/>
              </a:ext>
            </a:extLst>
          </p:cNvPr>
          <p:cNvGrpSpPr/>
          <p:nvPr/>
        </p:nvGrpSpPr>
        <p:grpSpPr>
          <a:xfrm>
            <a:off x="2808073" y="3713699"/>
            <a:ext cx="6575853" cy="2474912"/>
            <a:chOff x="3302000" y="3421063"/>
            <a:chExt cx="5588000" cy="2103120"/>
          </a:xfrm>
        </p:grpSpPr>
        <p:pic>
          <p:nvPicPr>
            <p:cNvPr id="7" name="Picture 6">
              <a:extLst>
                <a:ext uri="{FF2B5EF4-FFF2-40B4-BE49-F238E27FC236}">
                  <a16:creationId xmlns:a16="http://schemas.microsoft.com/office/drawing/2014/main" id="{D67B485D-2A07-4397-A1F7-B31D4D6D3DB7}"/>
                </a:ext>
              </a:extLst>
            </p:cNvPr>
            <p:cNvPicPr>
              <a:picLocks noChangeAspect="1"/>
            </p:cNvPicPr>
            <p:nvPr/>
          </p:nvPicPr>
          <p:blipFill rotWithShape="1">
            <a:blip r:embed="rId3"/>
            <a:srcRect l="41750" t="51852" r="12416" b="17482"/>
            <a:stretch/>
          </p:blipFill>
          <p:spPr>
            <a:xfrm>
              <a:off x="3302000" y="3421063"/>
              <a:ext cx="5588000" cy="210312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68EAC44-04BA-496E-A7E5-769CD2CD84CC}"/>
                    </a:ext>
                  </a:extLst>
                </p14:cNvPr>
                <p14:cNvContentPartPr/>
                <p14:nvPr/>
              </p14:nvContentPartPr>
              <p14:xfrm>
                <a:off x="3736680" y="4408680"/>
                <a:ext cx="2359080" cy="59400"/>
              </p14:xfrm>
            </p:contentPart>
          </mc:Choice>
          <mc:Fallback xmlns="">
            <p:pic>
              <p:nvPicPr>
                <p:cNvPr id="8" name="Ink 7">
                  <a:extLst>
                    <a:ext uri="{FF2B5EF4-FFF2-40B4-BE49-F238E27FC236}">
                      <a16:creationId xmlns:a16="http://schemas.microsoft.com/office/drawing/2014/main" id="{668EAC44-04BA-496E-A7E5-769CD2CD84CC}"/>
                    </a:ext>
                  </a:extLst>
                </p:cNvPr>
                <p:cNvPicPr/>
                <p:nvPr/>
              </p:nvPicPr>
              <p:blipFill>
                <a:blip r:embed="rId5"/>
                <a:stretch>
                  <a:fillRect/>
                </a:stretch>
              </p:blipFill>
              <p:spPr>
                <a:xfrm>
                  <a:off x="3690789" y="4316824"/>
                  <a:ext cx="2450555" cy="24280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E02B566-4E45-4143-A8F4-580D5614CFF6}"/>
                    </a:ext>
                  </a:extLst>
                </p14:cNvPr>
                <p14:cNvContentPartPr/>
                <p14:nvPr/>
              </p14:nvContentPartPr>
              <p14:xfrm>
                <a:off x="7744560" y="4724040"/>
                <a:ext cx="1046880" cy="48240"/>
              </p14:xfrm>
            </p:contentPart>
          </mc:Choice>
          <mc:Fallback xmlns="">
            <p:pic>
              <p:nvPicPr>
                <p:cNvPr id="9" name="Ink 8">
                  <a:extLst>
                    <a:ext uri="{FF2B5EF4-FFF2-40B4-BE49-F238E27FC236}">
                      <a16:creationId xmlns:a16="http://schemas.microsoft.com/office/drawing/2014/main" id="{DE02B566-4E45-4143-A8F4-580D5614CFF6}"/>
                    </a:ext>
                  </a:extLst>
                </p:cNvPr>
                <p:cNvPicPr/>
                <p:nvPr/>
              </p:nvPicPr>
              <p:blipFill>
                <a:blip r:embed="rId7"/>
                <a:stretch>
                  <a:fillRect/>
                </a:stretch>
              </p:blipFill>
              <p:spPr>
                <a:xfrm>
                  <a:off x="7698671" y="4632445"/>
                  <a:ext cx="1138352" cy="231125"/>
                </a:xfrm>
                <a:prstGeom prst="rect">
                  <a:avLst/>
                </a:prstGeom>
              </p:spPr>
            </p:pic>
          </mc:Fallback>
        </mc:AlternateContent>
      </p:grpSp>
      <p:grpSp>
        <p:nvGrpSpPr>
          <p:cNvPr id="15" name="Group 14">
            <a:extLst>
              <a:ext uri="{FF2B5EF4-FFF2-40B4-BE49-F238E27FC236}">
                <a16:creationId xmlns:a16="http://schemas.microsoft.com/office/drawing/2014/main" id="{A22C471C-12CB-490D-B3DB-13DD91DEDF11}"/>
              </a:ext>
            </a:extLst>
          </p:cNvPr>
          <p:cNvGrpSpPr/>
          <p:nvPr/>
        </p:nvGrpSpPr>
        <p:grpSpPr>
          <a:xfrm>
            <a:off x="97016" y="102119"/>
            <a:ext cx="1665841" cy="1060511"/>
            <a:chOff x="356898" y="53992"/>
            <a:chExt cx="1665841" cy="1060511"/>
          </a:xfrm>
        </p:grpSpPr>
        <p:grpSp>
          <p:nvGrpSpPr>
            <p:cNvPr id="16" name="Group 15">
              <a:extLst>
                <a:ext uri="{FF2B5EF4-FFF2-40B4-BE49-F238E27FC236}">
                  <a16:creationId xmlns:a16="http://schemas.microsoft.com/office/drawing/2014/main" id="{12DDD9EC-AB20-4F8B-87CA-1000B1C3DBF5}"/>
                </a:ext>
              </a:extLst>
            </p:cNvPr>
            <p:cNvGrpSpPr/>
            <p:nvPr/>
          </p:nvGrpSpPr>
          <p:grpSpPr>
            <a:xfrm>
              <a:off x="820818" y="53992"/>
              <a:ext cx="738000" cy="738000"/>
              <a:chOff x="6070496" y="2880000"/>
              <a:chExt cx="1098000" cy="1098000"/>
            </a:xfrm>
          </p:grpSpPr>
          <p:sp>
            <p:nvSpPr>
              <p:cNvPr id="18" name="Oval 17">
                <a:extLst>
                  <a:ext uri="{FF2B5EF4-FFF2-40B4-BE49-F238E27FC236}">
                    <a16:creationId xmlns:a16="http://schemas.microsoft.com/office/drawing/2014/main" id="{B27FE8A1-058D-4305-80FE-CFF4BB887791}"/>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9" name="Rectangle 18" descr="User">
                <a:extLst>
                  <a:ext uri="{FF2B5EF4-FFF2-40B4-BE49-F238E27FC236}">
                    <a16:creationId xmlns:a16="http://schemas.microsoft.com/office/drawing/2014/main" id="{55E11748-CEB4-42AF-8712-5D17ACA718EA}"/>
                  </a:ext>
                </a:extLst>
              </p:cNvPr>
              <p:cNvSpPr/>
              <p:nvPr/>
            </p:nvSpPr>
            <p:spPr>
              <a:xfrm>
                <a:off x="6304498" y="3114000"/>
                <a:ext cx="629999" cy="630001"/>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7" name="TextBox 16">
              <a:extLst>
                <a:ext uri="{FF2B5EF4-FFF2-40B4-BE49-F238E27FC236}">
                  <a16:creationId xmlns:a16="http://schemas.microsoft.com/office/drawing/2014/main" id="{04ACCAD6-0974-4213-820F-399B6D49129A}"/>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21497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אנונימיות</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062183" y="1720850"/>
            <a:ext cx="10291617" cy="4775200"/>
          </a:xfrm>
        </p:spPr>
        <p:txBody>
          <a:bodyPr>
            <a:normAutofit lnSpcReduction="10000"/>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מאפשרת להסתתר, לפגוע בשם הטוב של אנשים, לנקום, להפר פרטיות או זכויות יוצרים וכו'</a:t>
            </a:r>
          </a:p>
          <a:p>
            <a:pPr algn="r" rtl="1">
              <a:lnSpc>
                <a:spcPct val="150000"/>
              </a:lnSpc>
              <a:buFontTx/>
              <a:buChar char="-"/>
            </a:pPr>
            <a:r>
              <a:rPr lang="he-IL" sz="3200" dirty="0">
                <a:latin typeface="Calibri" panose="020F0502020204030204" pitchFamily="34" charset="0"/>
                <a:cs typeface="Calibri" panose="020F0502020204030204" pitchFamily="34" charset="0"/>
              </a:rPr>
              <a:t>זהות האנונימיים </a:t>
            </a:r>
            <a:r>
              <a:rPr lang="he-IL" sz="3200" b="1" dirty="0">
                <a:latin typeface="Calibri" panose="020F0502020204030204" pitchFamily="34" charset="0"/>
                <a:cs typeface="Calibri" panose="020F0502020204030204" pitchFamily="34" charset="0"/>
              </a:rPr>
              <a:t>תישאר אנונימית</a:t>
            </a:r>
            <a:r>
              <a:rPr lang="he-IL" sz="3200" dirty="0">
                <a:latin typeface="Calibri" panose="020F0502020204030204" pitchFamily="34" charset="0"/>
                <a:cs typeface="Calibri" panose="020F0502020204030204" pitchFamily="34" charset="0"/>
              </a:rPr>
              <a:t> עפ"י בתי המשפט</a:t>
            </a:r>
          </a:p>
          <a:p>
            <a:pPr marL="0" indent="0" algn="ctr" rtl="1">
              <a:lnSpc>
                <a:spcPct val="150000"/>
              </a:lnSpc>
              <a:buNone/>
            </a:pPr>
            <a:r>
              <a:rPr lang="he-IL" sz="4000" b="1" dirty="0">
                <a:latin typeface="Calibri" panose="020F0502020204030204" pitchFamily="34" charset="0"/>
                <a:cs typeface="Calibri" panose="020F0502020204030204" pitchFamily="34" charset="0"/>
              </a:rPr>
              <a:t>איך יודעים את מי לתבוע במקרה של עבירה?</a:t>
            </a:r>
          </a:p>
          <a:p>
            <a:pPr algn="r" rtl="1">
              <a:lnSpc>
                <a:spcPct val="150000"/>
              </a:lnSpc>
              <a:buFontTx/>
              <a:buChar char="-"/>
            </a:pPr>
            <a:r>
              <a:rPr lang="he-IL" sz="3200" dirty="0">
                <a:latin typeface="Calibri" panose="020F0502020204030204" pitchFamily="34" charset="0"/>
                <a:cs typeface="Calibri" panose="020F0502020204030204" pitchFamily="34" charset="0"/>
              </a:rPr>
              <a:t>כאשר יש חשד לעבירה פלילית, המשטרה יכולה להוציא צו לחשוף את הגולשים</a:t>
            </a:r>
          </a:p>
          <a:p>
            <a:pPr marL="0" indent="0" algn="r" rtl="1">
              <a:lnSpc>
                <a:spcPct val="150000"/>
              </a:lnSpc>
              <a:buNone/>
            </a:pPr>
            <a:endParaRPr lang="en-US" sz="3200" dirty="0">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AF28896B-2B2A-45DA-99AF-4CF429E47FB2}"/>
              </a:ext>
            </a:extLst>
          </p:cNvPr>
          <p:cNvGrpSpPr/>
          <p:nvPr/>
        </p:nvGrpSpPr>
        <p:grpSpPr>
          <a:xfrm>
            <a:off x="97016" y="102119"/>
            <a:ext cx="1665841" cy="1060511"/>
            <a:chOff x="356898" y="53992"/>
            <a:chExt cx="1665841" cy="1060511"/>
          </a:xfrm>
        </p:grpSpPr>
        <p:grpSp>
          <p:nvGrpSpPr>
            <p:cNvPr id="12" name="Group 11">
              <a:extLst>
                <a:ext uri="{FF2B5EF4-FFF2-40B4-BE49-F238E27FC236}">
                  <a16:creationId xmlns:a16="http://schemas.microsoft.com/office/drawing/2014/main" id="{7DBA8377-FA5D-4779-813D-85350B3E69B5}"/>
                </a:ext>
              </a:extLst>
            </p:cNvPr>
            <p:cNvGrpSpPr/>
            <p:nvPr/>
          </p:nvGrpSpPr>
          <p:grpSpPr>
            <a:xfrm>
              <a:off x="820818" y="53992"/>
              <a:ext cx="738000" cy="738000"/>
              <a:chOff x="6070496" y="2880000"/>
              <a:chExt cx="1098000" cy="1098000"/>
            </a:xfrm>
          </p:grpSpPr>
          <p:sp>
            <p:nvSpPr>
              <p:cNvPr id="14" name="Oval 13">
                <a:extLst>
                  <a:ext uri="{FF2B5EF4-FFF2-40B4-BE49-F238E27FC236}">
                    <a16:creationId xmlns:a16="http://schemas.microsoft.com/office/drawing/2014/main" id="{FC329F2B-E157-4C26-BF19-A50059442C82}"/>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5" name="Rectangle 14" descr="User">
                <a:extLst>
                  <a:ext uri="{FF2B5EF4-FFF2-40B4-BE49-F238E27FC236}">
                    <a16:creationId xmlns:a16="http://schemas.microsoft.com/office/drawing/2014/main" id="{4B429840-2779-4EE8-9150-F0728F8ECDD7}"/>
                  </a:ext>
                </a:extLst>
              </p:cNvPr>
              <p:cNvSpPr/>
              <p:nvPr/>
            </p:nvSpPr>
            <p:spPr>
              <a:xfrm>
                <a:off x="6304498" y="3114000"/>
                <a:ext cx="629999" cy="6300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3" name="TextBox 12">
              <a:extLst>
                <a:ext uri="{FF2B5EF4-FFF2-40B4-BE49-F238E27FC236}">
                  <a16:creationId xmlns:a16="http://schemas.microsoft.com/office/drawing/2014/main" id="{2D205E35-083F-40EA-B828-4236F62BC1DA}"/>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03622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אנונימיות</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4743450" y="1720850"/>
            <a:ext cx="6610350" cy="4775200"/>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מה קורה עם חופש הביטוי והאנונימיות?</a:t>
            </a:r>
          </a:p>
          <a:p>
            <a:pPr marL="0" indent="0" algn="r" rtl="1">
              <a:lnSpc>
                <a:spcPct val="150000"/>
              </a:lnSpc>
              <a:buNone/>
            </a:pPr>
            <a:endParaRPr lang="en-US" sz="32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F050A97-F73B-4E7E-9BE2-2D39638533F3}"/>
              </a:ext>
            </a:extLst>
          </p:cNvPr>
          <p:cNvSpPr txBox="1"/>
          <p:nvPr/>
        </p:nvSpPr>
        <p:spPr>
          <a:xfrm>
            <a:off x="5062537" y="2613153"/>
            <a:ext cx="6276975" cy="3913059"/>
          </a:xfrm>
          <a:prstGeom prst="rect">
            <a:avLst/>
          </a:prstGeom>
          <a:noFill/>
          <a:ln>
            <a:solidFill>
              <a:schemeClr val="tx1"/>
            </a:solidFill>
          </a:ln>
        </p:spPr>
        <p:txBody>
          <a:bodyPr wrap="square">
            <a:spAutoFit/>
          </a:bodyPr>
          <a:lstStyle/>
          <a:p>
            <a:pPr marL="0" indent="0" algn="r" rtl="1">
              <a:lnSpc>
                <a:spcPct val="150000"/>
              </a:lnSpc>
              <a:buNone/>
            </a:pPr>
            <a:r>
              <a:rPr lang="he-IL" sz="2400" dirty="0">
                <a:latin typeface="Calibri" panose="020F0502020204030204" pitchFamily="34" charset="0"/>
                <a:cs typeface="Calibri" panose="020F0502020204030204" pitchFamily="34" charset="0"/>
              </a:rPr>
              <a:t>"בהלכה שנפסקה בבית המשפט העליון </a:t>
            </a:r>
            <a:r>
              <a:rPr lang="he-IL" sz="2400" b="1" dirty="0">
                <a:latin typeface="Calibri" panose="020F0502020204030204" pitchFamily="34" charset="0"/>
                <a:cs typeface="Calibri" panose="020F0502020204030204" pitchFamily="34" charset="0"/>
              </a:rPr>
              <a:t>נדחתה בקשה לחשוף פרטיו של גולש אנונימי</a:t>
            </a:r>
            <a:r>
              <a:rPr lang="he-IL" sz="2400" dirty="0">
                <a:latin typeface="Calibri" panose="020F0502020204030204" pitchFamily="34" charset="0"/>
                <a:cs typeface="Calibri" panose="020F0502020204030204" pitchFamily="34" charset="0"/>
              </a:rPr>
              <a:t>, ונקבע כי </a:t>
            </a:r>
            <a:r>
              <a:rPr lang="he-IL" sz="2400" b="1" dirty="0">
                <a:latin typeface="Calibri" panose="020F0502020204030204" pitchFamily="34" charset="0"/>
                <a:cs typeface="Calibri" panose="020F0502020204030204" pitchFamily="34" charset="0"/>
              </a:rPr>
              <a:t>השמירה על אנונימיות משרתת תכליות חשובות בהקשר של חופש בביטוי</a:t>
            </a:r>
            <a:r>
              <a:rPr lang="he-IL" sz="2400" dirty="0">
                <a:latin typeface="Calibri" panose="020F0502020204030204" pitchFamily="34" charset="0"/>
                <a:cs typeface="Calibri" panose="020F0502020204030204" pitchFamily="34" charset="0"/>
              </a:rPr>
              <a:t>, וכי </a:t>
            </a:r>
            <a:r>
              <a:rPr lang="he-IL" sz="2400" b="1" dirty="0">
                <a:latin typeface="Calibri" panose="020F0502020204030204" pitchFamily="34" charset="0"/>
                <a:cs typeface="Calibri" panose="020F0502020204030204" pitchFamily="34" charset="0"/>
              </a:rPr>
              <a:t>האנונימיות מהווה גם מרכיב חשוב בזכות לפרטיות</a:t>
            </a:r>
            <a:r>
              <a:rPr lang="he-IL" sz="2400" dirty="0">
                <a:latin typeface="Calibri" panose="020F0502020204030204" pitchFamily="34" charset="0"/>
                <a:cs typeface="Calibri" panose="020F0502020204030204" pitchFamily="34" charset="0"/>
              </a:rPr>
              <a:t> שכן היא מאפשרת לאדם "להיעזב לנפשו" ולהימנע מחשיפה אישית וממסירת מידע אודותיו שאינו מעוניין כי יימסר."  ← </a:t>
            </a:r>
            <a:r>
              <a:rPr lang="he-IL" sz="2400" b="1" dirty="0">
                <a:latin typeface="Calibri" panose="020F0502020204030204" pitchFamily="34" charset="0"/>
                <a:cs typeface="Calibri" panose="020F0502020204030204" pitchFamily="34" charset="0"/>
              </a:rPr>
              <a:t>"התחמקות מתביעת לשון הרע"</a:t>
            </a:r>
          </a:p>
        </p:txBody>
      </p:sp>
      <p:sp>
        <p:nvSpPr>
          <p:cNvPr id="3" name="TextBox 2">
            <a:extLst>
              <a:ext uri="{FF2B5EF4-FFF2-40B4-BE49-F238E27FC236}">
                <a16:creationId xmlns:a16="http://schemas.microsoft.com/office/drawing/2014/main" id="{348AA412-4418-4EB7-B41E-1BBC0808E081}"/>
              </a:ext>
            </a:extLst>
          </p:cNvPr>
          <p:cNvSpPr txBox="1"/>
          <p:nvPr/>
        </p:nvSpPr>
        <p:spPr>
          <a:xfrm>
            <a:off x="115688" y="2381867"/>
            <a:ext cx="4932562" cy="4448013"/>
          </a:xfrm>
          <a:prstGeom prst="rect">
            <a:avLst/>
          </a:prstGeom>
          <a:noFill/>
        </p:spPr>
        <p:txBody>
          <a:bodyPr wrap="square" rtlCol="0">
            <a:spAutoFit/>
          </a:bodyPr>
          <a:lstStyle/>
          <a:p>
            <a:pPr algn="ctr" rtl="1">
              <a:lnSpc>
                <a:spcPct val="150000"/>
              </a:lnSpc>
            </a:pPr>
            <a:r>
              <a:rPr lang="he-IL" sz="3200" b="1" dirty="0">
                <a:latin typeface="Calibri" panose="020F0502020204030204" pitchFamily="34" charset="0"/>
                <a:cs typeface="Calibri" panose="020F0502020204030204" pitchFamily="34" charset="0"/>
              </a:rPr>
              <a:t>אז איפה עובר הגבול?</a:t>
            </a:r>
          </a:p>
          <a:p>
            <a:pPr algn="ctr" rtl="1">
              <a:lnSpc>
                <a:spcPct val="150000"/>
              </a:lnSpc>
            </a:pPr>
            <a:r>
              <a:rPr lang="he-IL" sz="3200" b="1" dirty="0">
                <a:latin typeface="Calibri" panose="020F0502020204030204" pitchFamily="34" charset="0"/>
                <a:cs typeface="Calibri" panose="020F0502020204030204" pitchFamily="34" charset="0"/>
              </a:rPr>
              <a:t>מתי צריך לאפשר אנונימיות? והאם החלטת בית המשפט לא לגלות את זהות האנונימיים נכונה?</a:t>
            </a:r>
          </a:p>
          <a:p>
            <a:pPr algn="ctr" rtl="1">
              <a:lnSpc>
                <a:spcPct val="150000"/>
              </a:lnSpc>
            </a:pPr>
            <a:endParaRPr lang="en-IL" sz="3200"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C7063499-03E3-413F-A842-BD01F854FAEA}"/>
              </a:ext>
            </a:extLst>
          </p:cNvPr>
          <p:cNvGrpSpPr/>
          <p:nvPr/>
        </p:nvGrpSpPr>
        <p:grpSpPr>
          <a:xfrm>
            <a:off x="97016" y="102119"/>
            <a:ext cx="1665841" cy="1060511"/>
            <a:chOff x="356898" y="53992"/>
            <a:chExt cx="1665841" cy="1060511"/>
          </a:xfrm>
        </p:grpSpPr>
        <p:grpSp>
          <p:nvGrpSpPr>
            <p:cNvPr id="14" name="Group 13">
              <a:extLst>
                <a:ext uri="{FF2B5EF4-FFF2-40B4-BE49-F238E27FC236}">
                  <a16:creationId xmlns:a16="http://schemas.microsoft.com/office/drawing/2014/main" id="{9F122C8F-6E8B-4EA8-945C-4FCE88CC9F71}"/>
                </a:ext>
              </a:extLst>
            </p:cNvPr>
            <p:cNvGrpSpPr/>
            <p:nvPr/>
          </p:nvGrpSpPr>
          <p:grpSpPr>
            <a:xfrm>
              <a:off x="820818" y="53992"/>
              <a:ext cx="738000" cy="738000"/>
              <a:chOff x="6070496" y="2880000"/>
              <a:chExt cx="1098000" cy="1098000"/>
            </a:xfrm>
          </p:grpSpPr>
          <p:sp>
            <p:nvSpPr>
              <p:cNvPr id="16" name="Oval 15">
                <a:extLst>
                  <a:ext uri="{FF2B5EF4-FFF2-40B4-BE49-F238E27FC236}">
                    <a16:creationId xmlns:a16="http://schemas.microsoft.com/office/drawing/2014/main" id="{7514DADF-5656-422F-B78B-812CE33EF266}"/>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7" name="Rectangle 16" descr="User">
                <a:extLst>
                  <a:ext uri="{FF2B5EF4-FFF2-40B4-BE49-F238E27FC236}">
                    <a16:creationId xmlns:a16="http://schemas.microsoft.com/office/drawing/2014/main" id="{FA4749D2-1CA0-4217-9B25-0285D517C4E9}"/>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5" name="TextBox 14">
              <a:extLst>
                <a:ext uri="{FF2B5EF4-FFF2-40B4-BE49-F238E27FC236}">
                  <a16:creationId xmlns:a16="http://schemas.microsoft.com/office/drawing/2014/main" id="{9072BB0C-8453-40AC-A681-618BE43F176F}"/>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3734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בשביל מה?</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343025" y="1825624"/>
            <a:ext cx="10010775" cy="4241801"/>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מה יותר חמור? לעבור באור אדום ולעשות תאונה בעלת נפגעים או להשבית רמזורים על ידי פריצה לרשת?</a:t>
            </a:r>
          </a:p>
          <a:p>
            <a:pPr algn="r" rtl="1">
              <a:lnSpc>
                <a:spcPct val="150000"/>
              </a:lnSpc>
              <a:buFontTx/>
              <a:buChar char="-"/>
            </a:pPr>
            <a:r>
              <a:rPr lang="he-IL" sz="3200" dirty="0">
                <a:latin typeface="Calibri" panose="020F0502020204030204" pitchFamily="34" charset="0"/>
                <a:cs typeface="Calibri" panose="020F0502020204030204" pitchFamily="34" charset="0"/>
              </a:rPr>
              <a:t>האם יש הבדל בין פריצה למחשב בשביל גניבת מידע לבין פריצה למחשב בשביל למצוא מידע על אדם מסוים למטרות אישיות?</a:t>
            </a:r>
          </a:p>
          <a:p>
            <a:pPr algn="r" rtl="1">
              <a:lnSpc>
                <a:spcPct val="150000"/>
              </a:lnSpc>
              <a:buFontTx/>
              <a:buChar char="-"/>
            </a:pPr>
            <a:r>
              <a:rPr lang="he-IL" sz="3200" dirty="0">
                <a:latin typeface="Calibri" panose="020F0502020204030204" pitchFamily="34" charset="0"/>
                <a:cs typeface="Calibri" panose="020F0502020204030204" pitchFamily="34" charset="0"/>
              </a:rPr>
              <a:t>מה יותר חמור? יצירת וירוס או הפצת וירוס?</a:t>
            </a:r>
          </a:p>
          <a:p>
            <a:pPr algn="r" rtl="1">
              <a:lnSpc>
                <a:spcPct val="150000"/>
              </a:lnSpc>
              <a:buFontTx/>
              <a:buChar char="-"/>
            </a:pPr>
            <a:endParaRPr lang="he-IL"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102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זיהוי אנשים אנונימיים באופן עצמאי</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409700" y="1620175"/>
            <a:ext cx="10039349" cy="4870450"/>
          </a:xfrm>
        </p:spPr>
        <p:txBody>
          <a:bodyPr>
            <a:normAutofit fontScale="92500" lnSpcReduction="20000"/>
          </a:bodyPr>
          <a:lstStyle/>
          <a:p>
            <a:pPr algn="r" rtl="1">
              <a:lnSpc>
                <a:spcPct val="150000"/>
              </a:lnSpc>
              <a:buFontTx/>
              <a:buChar char="-"/>
            </a:pPr>
            <a:r>
              <a:rPr lang="he-IL" sz="3200" b="1" dirty="0">
                <a:latin typeface="Calibri" panose="020F0502020204030204" pitchFamily="34" charset="0"/>
                <a:cs typeface="Calibri" panose="020F0502020204030204" pitchFamily="34" charset="0"/>
              </a:rPr>
              <a:t>כתובת </a:t>
            </a:r>
            <a:r>
              <a:rPr lang="en-US" sz="3200" b="1" dirty="0">
                <a:latin typeface="Calibri" panose="020F0502020204030204" pitchFamily="34" charset="0"/>
                <a:cs typeface="Calibri" panose="020F0502020204030204" pitchFamily="34" charset="0"/>
              </a:rPr>
              <a:t>IP</a:t>
            </a:r>
            <a:r>
              <a:rPr lang="he-IL" sz="3200" dirty="0">
                <a:latin typeface="Calibri" panose="020F0502020204030204" pitchFamily="34" charset="0"/>
                <a:cs typeface="Calibri" panose="020F0502020204030204" pitchFamily="34" charset="0"/>
              </a:rPr>
              <a:t>- כתובת לא קבועה</a:t>
            </a:r>
            <a:endParaRPr lang="he-IL" sz="3200" b="1" dirty="0">
              <a:latin typeface="Calibri" panose="020F0502020204030204" pitchFamily="34" charset="0"/>
              <a:cs typeface="Calibri" panose="020F0502020204030204" pitchFamily="34" charset="0"/>
            </a:endParaRPr>
          </a:p>
          <a:p>
            <a:pPr algn="r" rtl="1">
              <a:lnSpc>
                <a:spcPct val="150000"/>
              </a:lnSpc>
              <a:buFontTx/>
              <a:buChar char="-"/>
            </a:pPr>
            <a:r>
              <a:rPr lang="he-IL" sz="3200" b="1" dirty="0">
                <a:latin typeface="Calibri" panose="020F0502020204030204" pitchFamily="34" charset="0"/>
                <a:cs typeface="Calibri" panose="020F0502020204030204" pitchFamily="34" charset="0"/>
              </a:rPr>
              <a:t>כתובת </a:t>
            </a:r>
            <a:r>
              <a:rPr lang="en-US" sz="3200" b="1" dirty="0">
                <a:latin typeface="Calibri" panose="020F0502020204030204" pitchFamily="34" charset="0"/>
                <a:cs typeface="Calibri" panose="020F0502020204030204" pitchFamily="34" charset="0"/>
              </a:rPr>
              <a:t>MAC</a:t>
            </a:r>
            <a:r>
              <a:rPr lang="he-IL" sz="3200" dirty="0">
                <a:latin typeface="Calibri" panose="020F0502020204030204" pitchFamily="34" charset="0"/>
                <a:cs typeface="Calibri" panose="020F0502020204030204" pitchFamily="34" charset="0"/>
              </a:rPr>
              <a:t>- מזהה ייחודי הנמצא בכל רכיב תקשורת בדרך כלל בכרטיס הרשת. </a:t>
            </a:r>
          </a:p>
          <a:p>
            <a:pPr algn="r" rtl="1">
              <a:lnSpc>
                <a:spcPct val="150000"/>
              </a:lnSpc>
              <a:buFontTx/>
              <a:buChar char="-"/>
            </a:pPr>
            <a:r>
              <a:rPr lang="en-US" sz="3200" b="1" dirty="0" err="1">
                <a:latin typeface="Calibri" panose="020F0502020204030204" pitchFamily="34" charset="0"/>
                <a:cs typeface="Calibri" panose="020F0502020204030204" pitchFamily="34" charset="0"/>
              </a:rPr>
              <a:t>UserAgent</a:t>
            </a:r>
            <a:r>
              <a:rPr lang="he-IL" sz="3200" dirty="0">
                <a:latin typeface="Calibri" panose="020F0502020204030204" pitchFamily="34" charset="0"/>
                <a:cs typeface="Calibri" panose="020F0502020204030204" pitchFamily="34" charset="0"/>
              </a:rPr>
              <a:t>- מכיל פרטים על מערכת ההפעלה, הדפדפן ורזולוציית המחשב (ניתן לזיוף)</a:t>
            </a:r>
            <a:endParaRPr lang="en-US" sz="3200" dirty="0">
              <a:latin typeface="Calibri" panose="020F0502020204030204" pitchFamily="34" charset="0"/>
              <a:cs typeface="Calibri" panose="020F0502020204030204" pitchFamily="34" charset="0"/>
            </a:endParaRPr>
          </a:p>
          <a:p>
            <a:pPr algn="r" rtl="1">
              <a:lnSpc>
                <a:spcPct val="150000"/>
              </a:lnSpc>
              <a:buFontTx/>
              <a:buChar char="-"/>
            </a:pPr>
            <a:r>
              <a:rPr lang="en-US" sz="3200" b="1" dirty="0">
                <a:latin typeface="Calibri" panose="020F0502020204030204" pitchFamily="34" charset="0"/>
                <a:cs typeface="Calibri" panose="020F0502020204030204" pitchFamily="34" charset="0"/>
              </a:rPr>
              <a:t>HTTP Referrer</a:t>
            </a:r>
            <a:r>
              <a:rPr lang="he-IL" sz="3200" dirty="0">
                <a:latin typeface="Calibri" panose="020F0502020204030204" pitchFamily="34" charset="0"/>
                <a:cs typeface="Calibri" panose="020F0502020204030204" pitchFamily="34" charset="0"/>
              </a:rPr>
              <a:t>- כתובת </a:t>
            </a:r>
            <a:r>
              <a:rPr lang="en-US" sz="3200" dirty="0">
                <a:latin typeface="Calibri" panose="020F0502020204030204" pitchFamily="34" charset="0"/>
                <a:cs typeface="Calibri" panose="020F0502020204030204" pitchFamily="34" charset="0"/>
              </a:rPr>
              <a:t>URL</a:t>
            </a:r>
            <a:r>
              <a:rPr lang="he-IL" sz="3200" dirty="0">
                <a:latin typeface="Calibri" panose="020F0502020204030204" pitchFamily="34" charset="0"/>
                <a:cs typeface="Calibri" panose="020F0502020204030204" pitchFamily="34" charset="0"/>
              </a:rPr>
              <a:t> קודמת שהובילה לבקשה הנוכחית</a:t>
            </a:r>
            <a:endParaRPr lang="en-US" sz="3200" b="1" dirty="0">
              <a:latin typeface="Calibri" panose="020F0502020204030204" pitchFamily="34" charset="0"/>
              <a:cs typeface="Calibri" panose="020F0502020204030204" pitchFamily="34" charset="0"/>
            </a:endParaRPr>
          </a:p>
          <a:p>
            <a:pPr algn="r" rtl="1">
              <a:lnSpc>
                <a:spcPct val="150000"/>
              </a:lnSpc>
              <a:buFontTx/>
              <a:buChar char="-"/>
            </a:pPr>
            <a:r>
              <a:rPr lang="en-US" sz="3200" b="1" dirty="0">
                <a:latin typeface="Calibri" panose="020F0502020204030204" pitchFamily="34" charset="0"/>
                <a:cs typeface="Calibri" panose="020F0502020204030204" pitchFamily="34" charset="0"/>
              </a:rPr>
              <a:t>Cookies</a:t>
            </a:r>
            <a:r>
              <a:rPr lang="he-IL" sz="3200" dirty="0">
                <a:latin typeface="Calibri" panose="020F0502020204030204" pitchFamily="34" charset="0"/>
                <a:cs typeface="Calibri" panose="020F0502020204030204" pitchFamily="34" charset="0"/>
              </a:rPr>
              <a:t>- שמירת העדפות מסוימות כמו שם משתמש או חיפושי עבר</a:t>
            </a:r>
            <a:endParaRPr lang="he-IL" sz="3200" b="1" dirty="0">
              <a:latin typeface="Calibri" panose="020F0502020204030204" pitchFamily="34" charset="0"/>
              <a:cs typeface="Calibri" panose="020F0502020204030204" pitchFamily="34" charset="0"/>
            </a:endParaRPr>
          </a:p>
          <a:p>
            <a:pPr algn="r" rtl="1">
              <a:lnSpc>
                <a:spcPct val="150000"/>
              </a:lnSpc>
              <a:buFontTx/>
              <a:buChar char="-"/>
            </a:pPr>
            <a:endParaRPr lang="en-US" sz="3200" b="1"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A9E23694-88AD-4C2A-A1A0-10C23579FCAE}"/>
              </a:ext>
            </a:extLst>
          </p:cNvPr>
          <p:cNvGrpSpPr/>
          <p:nvPr/>
        </p:nvGrpSpPr>
        <p:grpSpPr>
          <a:xfrm>
            <a:off x="97016" y="102119"/>
            <a:ext cx="1665841" cy="1060511"/>
            <a:chOff x="356898" y="53992"/>
            <a:chExt cx="1665841" cy="1060511"/>
          </a:xfrm>
        </p:grpSpPr>
        <p:grpSp>
          <p:nvGrpSpPr>
            <p:cNvPr id="17" name="Group 16">
              <a:extLst>
                <a:ext uri="{FF2B5EF4-FFF2-40B4-BE49-F238E27FC236}">
                  <a16:creationId xmlns:a16="http://schemas.microsoft.com/office/drawing/2014/main" id="{AB4E98FF-C3B3-4777-9E42-8C6979712FBA}"/>
                </a:ext>
              </a:extLst>
            </p:cNvPr>
            <p:cNvGrpSpPr/>
            <p:nvPr/>
          </p:nvGrpSpPr>
          <p:grpSpPr>
            <a:xfrm>
              <a:off x="820818" y="53992"/>
              <a:ext cx="738000" cy="738000"/>
              <a:chOff x="6070496" y="2880000"/>
              <a:chExt cx="1098000" cy="1098000"/>
            </a:xfrm>
          </p:grpSpPr>
          <p:sp>
            <p:nvSpPr>
              <p:cNvPr id="19" name="Oval 18">
                <a:extLst>
                  <a:ext uri="{FF2B5EF4-FFF2-40B4-BE49-F238E27FC236}">
                    <a16:creationId xmlns:a16="http://schemas.microsoft.com/office/drawing/2014/main" id="{61D1CF7E-C917-4C9F-BE17-E03FFDBA674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0" name="Rectangle 19" descr="User">
                <a:extLst>
                  <a:ext uri="{FF2B5EF4-FFF2-40B4-BE49-F238E27FC236}">
                    <a16:creationId xmlns:a16="http://schemas.microsoft.com/office/drawing/2014/main" id="{F1119D67-FC49-4FEF-9B02-ADC1A67E1926}"/>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8" name="TextBox 17">
              <a:extLst>
                <a:ext uri="{FF2B5EF4-FFF2-40B4-BE49-F238E27FC236}">
                  <a16:creationId xmlns:a16="http://schemas.microsoft.com/office/drawing/2014/main" id="{DB9DF6B7-E4EB-4AB0-A0C1-F8723856E431}"/>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9154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זיהוי אנשים אנונימיים באופן עצמאי</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90299" y="1825625"/>
            <a:ext cx="9563500" cy="4536674"/>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מציאת כתובת ה-</a:t>
            </a:r>
            <a:r>
              <a:rPr lang="en-US" sz="3200" dirty="0">
                <a:latin typeface="Calibri" panose="020F0502020204030204" pitchFamily="34" charset="0"/>
                <a:cs typeface="Calibri" panose="020F0502020204030204" pitchFamily="34" charset="0"/>
              </a:rPr>
              <a:t>IP</a:t>
            </a:r>
            <a:r>
              <a:rPr lang="he-IL" sz="3200" dirty="0">
                <a:latin typeface="Calibri" panose="020F0502020204030204" pitchFamily="34" charset="0"/>
                <a:cs typeface="Calibri" panose="020F0502020204030204" pitchFamily="34" charset="0"/>
              </a:rPr>
              <a:t> וה-</a:t>
            </a:r>
            <a:r>
              <a:rPr lang="en-US" sz="3200" dirty="0" err="1">
                <a:latin typeface="Calibri" panose="020F0502020204030204" pitchFamily="34" charset="0"/>
                <a:cs typeface="Calibri" panose="020F0502020204030204" pitchFamily="34" charset="0"/>
              </a:rPr>
              <a:t>UserAgent</a:t>
            </a:r>
            <a:r>
              <a:rPr lang="he-IL" sz="3200" dirty="0">
                <a:latin typeface="Calibri" panose="020F0502020204030204" pitchFamily="34" charset="0"/>
                <a:cs typeface="Calibri" panose="020F0502020204030204" pitchFamily="34" charset="0"/>
              </a:rPr>
              <a:t> על ידי שליחת הודעה וכדומה</a:t>
            </a:r>
          </a:p>
          <a:p>
            <a:pPr algn="r" rtl="1">
              <a:lnSpc>
                <a:spcPct val="150000"/>
              </a:lnSpc>
              <a:buFontTx/>
              <a:buChar char="-"/>
            </a:pPr>
            <a:r>
              <a:rPr lang="he-IL" sz="3200" dirty="0">
                <a:latin typeface="Calibri" panose="020F0502020204030204" pitchFamily="34" charset="0"/>
                <a:cs typeface="Calibri" panose="020F0502020204030204" pitchFamily="34" charset="0"/>
              </a:rPr>
              <a:t>שליחת הודעה לאדם בו חושדים (אימייל למשל) ומציאת ה-</a:t>
            </a:r>
            <a:r>
              <a:rPr lang="en-US" sz="3200" dirty="0">
                <a:latin typeface="Calibri" panose="020F0502020204030204" pitchFamily="34" charset="0"/>
                <a:cs typeface="Calibri" panose="020F0502020204030204" pitchFamily="34" charset="0"/>
              </a:rPr>
              <a:t>IP</a:t>
            </a:r>
            <a:r>
              <a:rPr lang="he-IL" sz="3200" dirty="0">
                <a:latin typeface="Calibri" panose="020F0502020204030204" pitchFamily="34" charset="0"/>
                <a:cs typeface="Calibri" panose="020F0502020204030204" pitchFamily="34" charset="0"/>
              </a:rPr>
              <a:t> וה-</a:t>
            </a:r>
            <a:r>
              <a:rPr lang="en-US" sz="3200" dirty="0" err="1">
                <a:latin typeface="Calibri" panose="020F0502020204030204" pitchFamily="34" charset="0"/>
                <a:cs typeface="Calibri" panose="020F0502020204030204" pitchFamily="34" charset="0"/>
              </a:rPr>
              <a:t>UserAgent</a:t>
            </a:r>
            <a:r>
              <a:rPr lang="he-IL" sz="3200" dirty="0">
                <a:latin typeface="Calibri" panose="020F0502020204030204" pitchFamily="34" charset="0"/>
                <a:cs typeface="Calibri" panose="020F0502020204030204" pitchFamily="34" charset="0"/>
              </a:rPr>
              <a:t> </a:t>
            </a:r>
          </a:p>
          <a:p>
            <a:pPr algn="r" rtl="1">
              <a:lnSpc>
                <a:spcPct val="150000"/>
              </a:lnSpc>
              <a:buFontTx/>
              <a:buChar char="-"/>
            </a:pPr>
            <a:r>
              <a:rPr lang="he-IL" sz="3200" b="1" dirty="0">
                <a:latin typeface="Calibri" panose="020F0502020204030204" pitchFamily="34" charset="0"/>
                <a:cs typeface="Calibri" panose="020F0502020204030204" pitchFamily="34" charset="0"/>
              </a:rPr>
              <a:t>השוואה בין הנתונים שהתקבלו</a:t>
            </a:r>
          </a:p>
          <a:p>
            <a:pPr algn="r" rtl="1">
              <a:lnSpc>
                <a:spcPct val="150000"/>
              </a:lnSpc>
              <a:buFontTx/>
              <a:buChar char="-"/>
            </a:pPr>
            <a:endParaRPr lang="en-US" sz="3200" dirty="0">
              <a:latin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2DAEB03B-D846-4081-9948-DDCC9FF62453}"/>
              </a:ext>
            </a:extLst>
          </p:cNvPr>
          <p:cNvGrpSpPr/>
          <p:nvPr/>
        </p:nvGrpSpPr>
        <p:grpSpPr>
          <a:xfrm>
            <a:off x="97016" y="102119"/>
            <a:ext cx="1665841" cy="1060511"/>
            <a:chOff x="356898" y="53992"/>
            <a:chExt cx="1665841" cy="1060511"/>
          </a:xfrm>
        </p:grpSpPr>
        <p:grpSp>
          <p:nvGrpSpPr>
            <p:cNvPr id="20" name="Group 19">
              <a:extLst>
                <a:ext uri="{FF2B5EF4-FFF2-40B4-BE49-F238E27FC236}">
                  <a16:creationId xmlns:a16="http://schemas.microsoft.com/office/drawing/2014/main" id="{266D7982-6B33-40AF-BBA6-B04FC24ADCE4}"/>
                </a:ext>
              </a:extLst>
            </p:cNvPr>
            <p:cNvGrpSpPr/>
            <p:nvPr/>
          </p:nvGrpSpPr>
          <p:grpSpPr>
            <a:xfrm>
              <a:off x="820818" y="53992"/>
              <a:ext cx="738000" cy="738000"/>
              <a:chOff x="6070496" y="2880000"/>
              <a:chExt cx="1098000" cy="1098000"/>
            </a:xfrm>
          </p:grpSpPr>
          <p:sp>
            <p:nvSpPr>
              <p:cNvPr id="22" name="Oval 21">
                <a:extLst>
                  <a:ext uri="{FF2B5EF4-FFF2-40B4-BE49-F238E27FC236}">
                    <a16:creationId xmlns:a16="http://schemas.microsoft.com/office/drawing/2014/main" id="{7515202C-DBE9-4EF5-AA7C-B8222C6A8BFD}"/>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3" name="Rectangle 22" descr="User">
                <a:extLst>
                  <a:ext uri="{FF2B5EF4-FFF2-40B4-BE49-F238E27FC236}">
                    <a16:creationId xmlns:a16="http://schemas.microsoft.com/office/drawing/2014/main" id="{B55F447D-5B2F-42AE-8188-5D11E11C06F5}"/>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1" name="TextBox 20">
              <a:extLst>
                <a:ext uri="{FF2B5EF4-FFF2-40B4-BE49-F238E27FC236}">
                  <a16:creationId xmlns:a16="http://schemas.microsoft.com/office/drawing/2014/main" id="{B0565B54-853F-4F46-8583-CC84E5A03C9A}"/>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268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זיהוי אנשים אנונימיים באופן עצמאי</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548640" y="1574800"/>
            <a:ext cx="10805161" cy="4635500"/>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כתובות </a:t>
            </a:r>
            <a:r>
              <a:rPr lang="en-US" sz="3200" dirty="0">
                <a:latin typeface="Calibri" panose="020F0502020204030204" pitchFamily="34" charset="0"/>
                <a:cs typeface="Calibri" panose="020F0502020204030204" pitchFamily="34" charset="0"/>
              </a:rPr>
              <a:t>IP</a:t>
            </a:r>
            <a:r>
              <a:rPr lang="he-IL" sz="3200" dirty="0">
                <a:latin typeface="Calibri" panose="020F0502020204030204" pitchFamily="34" charset="0"/>
                <a:cs typeface="Calibri" panose="020F0502020204030204" pitchFamily="34" charset="0"/>
              </a:rPr>
              <a:t> משתנות (לעומת ה-</a:t>
            </a:r>
            <a:r>
              <a:rPr lang="en-US" sz="3200" dirty="0" err="1">
                <a:latin typeface="Calibri" panose="020F0502020204030204" pitchFamily="34" charset="0"/>
                <a:cs typeface="Calibri" panose="020F0502020204030204" pitchFamily="34" charset="0"/>
              </a:rPr>
              <a:t>UserAgent</a:t>
            </a:r>
            <a:r>
              <a:rPr lang="he-IL" sz="3200" dirty="0">
                <a:latin typeface="Calibri" panose="020F0502020204030204" pitchFamily="34" charset="0"/>
                <a:cs typeface="Calibri" panose="020F0502020204030204" pitchFamily="34" charset="0"/>
              </a:rPr>
              <a:t> שמשאיר מספיק פרטים)</a:t>
            </a:r>
          </a:p>
          <a:p>
            <a:pPr algn="r" rtl="1">
              <a:lnSpc>
                <a:spcPct val="150000"/>
              </a:lnSpc>
              <a:buFontTx/>
              <a:buChar char="-"/>
            </a:pPr>
            <a:r>
              <a:rPr lang="he-IL" sz="3200" dirty="0">
                <a:latin typeface="Calibri" panose="020F0502020204030204" pitchFamily="34" charset="0"/>
                <a:cs typeface="Calibri" panose="020F0502020204030204" pitchFamily="34" charset="0"/>
              </a:rPr>
              <a:t>הצלבה מול מידע קיים</a:t>
            </a:r>
          </a:p>
          <a:p>
            <a:pPr algn="r" rtl="1">
              <a:lnSpc>
                <a:spcPct val="150000"/>
              </a:lnSpc>
              <a:buFontTx/>
              <a:buChar char="-"/>
            </a:pPr>
            <a:r>
              <a:rPr lang="he-IL" sz="3200" dirty="0">
                <a:latin typeface="Calibri" panose="020F0502020204030204" pitchFamily="34" charset="0"/>
                <a:cs typeface="Calibri" panose="020F0502020204030204" pitchFamily="34" charset="0"/>
              </a:rPr>
              <a:t>אי אפשר להגיע לזהות חד-משמעית</a:t>
            </a:r>
          </a:p>
          <a:p>
            <a:pPr algn="r" rtl="1">
              <a:lnSpc>
                <a:spcPct val="150000"/>
              </a:lnSpc>
              <a:buFontTx/>
              <a:buChar char="-"/>
            </a:pPr>
            <a:r>
              <a:rPr lang="he-IL" sz="3200" dirty="0">
                <a:latin typeface="Calibri" panose="020F0502020204030204" pitchFamily="34" charset="0"/>
                <a:cs typeface="Calibri" panose="020F0502020204030204" pitchFamily="34" charset="0"/>
              </a:rPr>
              <a:t>מידע מספק על מנת לזהות את האדם כאשר יגלוש שוב</a:t>
            </a:r>
          </a:p>
          <a:p>
            <a:pPr algn="r" rtl="1">
              <a:lnSpc>
                <a:spcPct val="150000"/>
              </a:lnSpc>
              <a:buFontTx/>
              <a:buChar char="-"/>
            </a:pPr>
            <a:r>
              <a:rPr lang="he-IL" sz="3200" dirty="0">
                <a:latin typeface="Calibri" panose="020F0502020204030204" pitchFamily="34" charset="0"/>
                <a:cs typeface="Calibri" panose="020F0502020204030204" pitchFamily="34" charset="0"/>
              </a:rPr>
              <a:t>טוב כאשר יש חשש שמדובר במישהו ספציפי</a:t>
            </a:r>
          </a:p>
        </p:txBody>
      </p:sp>
      <p:grpSp>
        <p:nvGrpSpPr>
          <p:cNvPr id="24" name="Group 23">
            <a:extLst>
              <a:ext uri="{FF2B5EF4-FFF2-40B4-BE49-F238E27FC236}">
                <a16:creationId xmlns:a16="http://schemas.microsoft.com/office/drawing/2014/main" id="{7CD724F7-8696-4F0B-8724-D0ACE83296B8}"/>
              </a:ext>
            </a:extLst>
          </p:cNvPr>
          <p:cNvGrpSpPr/>
          <p:nvPr/>
        </p:nvGrpSpPr>
        <p:grpSpPr>
          <a:xfrm>
            <a:off x="97016" y="102119"/>
            <a:ext cx="1665841" cy="1060511"/>
            <a:chOff x="356898" y="53992"/>
            <a:chExt cx="1665841" cy="1060511"/>
          </a:xfrm>
        </p:grpSpPr>
        <p:grpSp>
          <p:nvGrpSpPr>
            <p:cNvPr id="25" name="Group 24">
              <a:extLst>
                <a:ext uri="{FF2B5EF4-FFF2-40B4-BE49-F238E27FC236}">
                  <a16:creationId xmlns:a16="http://schemas.microsoft.com/office/drawing/2014/main" id="{33A21141-0250-4FBD-AE0D-995F539C50E9}"/>
                </a:ext>
              </a:extLst>
            </p:cNvPr>
            <p:cNvGrpSpPr/>
            <p:nvPr/>
          </p:nvGrpSpPr>
          <p:grpSpPr>
            <a:xfrm>
              <a:off x="820818" y="53992"/>
              <a:ext cx="738000" cy="738000"/>
              <a:chOff x="6070496" y="2880000"/>
              <a:chExt cx="1098000" cy="1098000"/>
            </a:xfrm>
          </p:grpSpPr>
          <p:sp>
            <p:nvSpPr>
              <p:cNvPr id="27" name="Oval 26">
                <a:extLst>
                  <a:ext uri="{FF2B5EF4-FFF2-40B4-BE49-F238E27FC236}">
                    <a16:creationId xmlns:a16="http://schemas.microsoft.com/office/drawing/2014/main" id="{70911FC1-E102-4FCD-A5D2-7041D3B1493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8" name="Rectangle 27" descr="User">
                <a:extLst>
                  <a:ext uri="{FF2B5EF4-FFF2-40B4-BE49-F238E27FC236}">
                    <a16:creationId xmlns:a16="http://schemas.microsoft.com/office/drawing/2014/main" id="{2A0ED60A-E682-47F2-9706-64BE32E914BE}"/>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6" name="TextBox 25">
              <a:extLst>
                <a:ext uri="{FF2B5EF4-FFF2-40B4-BE49-F238E27FC236}">
                  <a16:creationId xmlns:a16="http://schemas.microsoft.com/office/drawing/2014/main" id="{35FC6A78-7CFE-4323-84FB-FAE89FF2547E}"/>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817019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זיהוי אתר באופן עצמאי</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80674" y="1825625"/>
            <a:ext cx="9573125" cy="4536674"/>
          </a:xfrm>
        </p:spPr>
        <p:txBody>
          <a:bodyPr>
            <a:normAutofit lnSpcReduction="10000"/>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בדיקת קוד המקור של האתר</a:t>
            </a:r>
          </a:p>
          <a:p>
            <a:pPr algn="r" rtl="1">
              <a:lnSpc>
                <a:spcPct val="150000"/>
              </a:lnSpc>
              <a:buFontTx/>
              <a:buChar char="-"/>
            </a:pPr>
            <a:r>
              <a:rPr lang="he-IL" sz="3200" dirty="0">
                <a:latin typeface="Calibri" panose="020F0502020204030204" pitchFamily="34" charset="0"/>
                <a:cs typeface="Calibri" panose="020F0502020204030204" pitchFamily="34" charset="0"/>
              </a:rPr>
              <a:t>הצלבת נתונים עם אתר מזוהה בבעלות האדם החשוד בהפעלת האתר הפוגע</a:t>
            </a:r>
          </a:p>
          <a:p>
            <a:pPr algn="r" rtl="1">
              <a:lnSpc>
                <a:spcPct val="150000"/>
              </a:lnSpc>
              <a:buFontTx/>
              <a:buChar char="-"/>
            </a:pPr>
            <a:r>
              <a:rPr lang="he-IL" sz="3200" dirty="0">
                <a:latin typeface="Calibri" panose="020F0502020204030204" pitchFamily="34" charset="0"/>
                <a:cs typeface="Calibri" panose="020F0502020204030204" pitchFamily="34" charset="0"/>
              </a:rPr>
              <a:t>תוצאה לא מובהקת</a:t>
            </a:r>
          </a:p>
          <a:p>
            <a:pPr algn="r" rtl="1">
              <a:lnSpc>
                <a:spcPct val="150000"/>
              </a:lnSpc>
              <a:buFontTx/>
              <a:buChar char="-"/>
            </a:pPr>
            <a:r>
              <a:rPr lang="he-IL" sz="3200" dirty="0">
                <a:latin typeface="Calibri" panose="020F0502020204030204" pitchFamily="34" charset="0"/>
                <a:cs typeface="Calibri" panose="020F0502020204030204" pitchFamily="34" charset="0"/>
              </a:rPr>
              <a:t>על מנת להגיע לתוצאה מובהקת, יש להצליב נתונים כאשר חושדים באדם ספציפי</a:t>
            </a:r>
            <a:r>
              <a:rPr lang="en-US" sz="3200"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 (זיהוי אדם)</a:t>
            </a:r>
          </a:p>
        </p:txBody>
      </p:sp>
      <p:grpSp>
        <p:nvGrpSpPr>
          <p:cNvPr id="19" name="Group 18">
            <a:extLst>
              <a:ext uri="{FF2B5EF4-FFF2-40B4-BE49-F238E27FC236}">
                <a16:creationId xmlns:a16="http://schemas.microsoft.com/office/drawing/2014/main" id="{5BF94719-181F-49B1-A8E7-3C83AA3C8FC8}"/>
              </a:ext>
            </a:extLst>
          </p:cNvPr>
          <p:cNvGrpSpPr/>
          <p:nvPr/>
        </p:nvGrpSpPr>
        <p:grpSpPr>
          <a:xfrm>
            <a:off x="97016" y="102119"/>
            <a:ext cx="1665841" cy="1060511"/>
            <a:chOff x="356898" y="53992"/>
            <a:chExt cx="1665841" cy="1060511"/>
          </a:xfrm>
        </p:grpSpPr>
        <p:grpSp>
          <p:nvGrpSpPr>
            <p:cNvPr id="20" name="Group 19">
              <a:extLst>
                <a:ext uri="{FF2B5EF4-FFF2-40B4-BE49-F238E27FC236}">
                  <a16:creationId xmlns:a16="http://schemas.microsoft.com/office/drawing/2014/main" id="{F9147CE3-3D0A-4FE5-8215-8318FC24177F}"/>
                </a:ext>
              </a:extLst>
            </p:cNvPr>
            <p:cNvGrpSpPr/>
            <p:nvPr/>
          </p:nvGrpSpPr>
          <p:grpSpPr>
            <a:xfrm>
              <a:off x="820818" y="53992"/>
              <a:ext cx="738000" cy="738000"/>
              <a:chOff x="6070496" y="2880000"/>
              <a:chExt cx="1098000" cy="1098000"/>
            </a:xfrm>
          </p:grpSpPr>
          <p:sp>
            <p:nvSpPr>
              <p:cNvPr id="22" name="Oval 21">
                <a:extLst>
                  <a:ext uri="{FF2B5EF4-FFF2-40B4-BE49-F238E27FC236}">
                    <a16:creationId xmlns:a16="http://schemas.microsoft.com/office/drawing/2014/main" id="{5FD36871-9491-49DA-BDA7-EA893D7FE9D0}"/>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3" name="Rectangle 22" descr="User">
                <a:extLst>
                  <a:ext uri="{FF2B5EF4-FFF2-40B4-BE49-F238E27FC236}">
                    <a16:creationId xmlns:a16="http://schemas.microsoft.com/office/drawing/2014/main" id="{183366F2-A9A3-427C-A14D-CD3E057AC239}"/>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1" name="TextBox 20">
              <a:extLst>
                <a:ext uri="{FF2B5EF4-FFF2-40B4-BE49-F238E27FC236}">
                  <a16:creationId xmlns:a16="http://schemas.microsoft.com/office/drawing/2014/main" id="{18841B0B-CDCF-47D0-8E75-282C0C08BCE0}"/>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30342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זיהוי אתר באופן עצמאי- דוגמה</a:t>
            </a:r>
            <a:endParaRPr lang="en-IL" b="1"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7CD724F7-8696-4F0B-8724-D0ACE83296B8}"/>
              </a:ext>
            </a:extLst>
          </p:cNvPr>
          <p:cNvGrpSpPr/>
          <p:nvPr/>
        </p:nvGrpSpPr>
        <p:grpSpPr>
          <a:xfrm>
            <a:off x="97016" y="102119"/>
            <a:ext cx="1665841" cy="1060511"/>
            <a:chOff x="356898" y="53992"/>
            <a:chExt cx="1665841" cy="1060511"/>
          </a:xfrm>
        </p:grpSpPr>
        <p:grpSp>
          <p:nvGrpSpPr>
            <p:cNvPr id="25" name="Group 24">
              <a:extLst>
                <a:ext uri="{FF2B5EF4-FFF2-40B4-BE49-F238E27FC236}">
                  <a16:creationId xmlns:a16="http://schemas.microsoft.com/office/drawing/2014/main" id="{33A21141-0250-4FBD-AE0D-995F539C50E9}"/>
                </a:ext>
              </a:extLst>
            </p:cNvPr>
            <p:cNvGrpSpPr/>
            <p:nvPr/>
          </p:nvGrpSpPr>
          <p:grpSpPr>
            <a:xfrm>
              <a:off x="820818" y="53992"/>
              <a:ext cx="738000" cy="738000"/>
              <a:chOff x="6070496" y="2880000"/>
              <a:chExt cx="1098000" cy="1098000"/>
            </a:xfrm>
          </p:grpSpPr>
          <p:sp>
            <p:nvSpPr>
              <p:cNvPr id="27" name="Oval 26">
                <a:extLst>
                  <a:ext uri="{FF2B5EF4-FFF2-40B4-BE49-F238E27FC236}">
                    <a16:creationId xmlns:a16="http://schemas.microsoft.com/office/drawing/2014/main" id="{70911FC1-E102-4FCD-A5D2-7041D3B1493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8" name="Rectangle 27" descr="User">
                <a:extLst>
                  <a:ext uri="{FF2B5EF4-FFF2-40B4-BE49-F238E27FC236}">
                    <a16:creationId xmlns:a16="http://schemas.microsoft.com/office/drawing/2014/main" id="{2A0ED60A-E682-47F2-9706-64BE32E914BE}"/>
                  </a:ext>
                </a:extLst>
              </p:cNvPr>
              <p:cNvSpPr/>
              <p:nvPr/>
            </p:nvSpPr>
            <p:spPr>
              <a:xfrm>
                <a:off x="6304498" y="3114000"/>
                <a:ext cx="629999" cy="6300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6" name="TextBox 25">
              <a:extLst>
                <a:ext uri="{FF2B5EF4-FFF2-40B4-BE49-F238E27FC236}">
                  <a16:creationId xmlns:a16="http://schemas.microsoft.com/office/drawing/2014/main" id="{35FC6A78-7CFE-4323-84FB-FAE89FF2547E}"/>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pic>
        <p:nvPicPr>
          <p:cNvPr id="7" name="Picture 6">
            <a:extLst>
              <a:ext uri="{FF2B5EF4-FFF2-40B4-BE49-F238E27FC236}">
                <a16:creationId xmlns:a16="http://schemas.microsoft.com/office/drawing/2014/main" id="{B1B913B5-A951-48B1-BA53-87FD0F74267D}"/>
              </a:ext>
            </a:extLst>
          </p:cNvPr>
          <p:cNvPicPr>
            <a:picLocks noChangeAspect="1"/>
          </p:cNvPicPr>
          <p:nvPr/>
        </p:nvPicPr>
        <p:blipFill rotWithShape="1">
          <a:blip r:embed="rId4"/>
          <a:srcRect l="36000" t="34167" r="39083" b="21630"/>
          <a:stretch/>
        </p:blipFill>
        <p:spPr>
          <a:xfrm>
            <a:off x="484434" y="2638426"/>
            <a:ext cx="3862522" cy="3854450"/>
          </a:xfrm>
          <a:prstGeom prst="rect">
            <a:avLst/>
          </a:prstGeom>
        </p:spPr>
      </p:pic>
      <p:pic>
        <p:nvPicPr>
          <p:cNvPr id="9" name="Picture 8">
            <a:extLst>
              <a:ext uri="{FF2B5EF4-FFF2-40B4-BE49-F238E27FC236}">
                <a16:creationId xmlns:a16="http://schemas.microsoft.com/office/drawing/2014/main" id="{282B2E2A-19D4-4951-923E-F5AE32DF955A}"/>
              </a:ext>
            </a:extLst>
          </p:cNvPr>
          <p:cNvPicPr>
            <a:picLocks noChangeAspect="1"/>
          </p:cNvPicPr>
          <p:nvPr/>
        </p:nvPicPr>
        <p:blipFill rotWithShape="1">
          <a:blip r:embed="rId5"/>
          <a:srcRect l="20859" t="24653" r="20937" b="35556"/>
          <a:stretch/>
        </p:blipFill>
        <p:spPr>
          <a:xfrm>
            <a:off x="4865200" y="1552596"/>
            <a:ext cx="6608584" cy="2541422"/>
          </a:xfrm>
          <a:prstGeom prst="rect">
            <a:avLst/>
          </a:prstGeom>
          <a:ln>
            <a:solidFill>
              <a:schemeClr val="tx1"/>
            </a:solidFill>
          </a:ln>
        </p:spPr>
      </p:pic>
      <p:sp>
        <p:nvSpPr>
          <p:cNvPr id="10" name="TextBox 9">
            <a:extLst>
              <a:ext uri="{FF2B5EF4-FFF2-40B4-BE49-F238E27FC236}">
                <a16:creationId xmlns:a16="http://schemas.microsoft.com/office/drawing/2014/main" id="{DB0847E4-B66C-46ED-B967-6DE39012788D}"/>
              </a:ext>
            </a:extLst>
          </p:cNvPr>
          <p:cNvSpPr txBox="1"/>
          <p:nvPr/>
        </p:nvSpPr>
        <p:spPr>
          <a:xfrm>
            <a:off x="8657335" y="4165541"/>
            <a:ext cx="2909771" cy="400110"/>
          </a:xfrm>
          <a:prstGeom prst="rect">
            <a:avLst/>
          </a:prstGeom>
          <a:noFill/>
        </p:spPr>
        <p:txBody>
          <a:bodyPr wrap="none" rtlCol="0">
            <a:spAutoFit/>
          </a:bodyPr>
          <a:lstStyle/>
          <a:p>
            <a:pPr marL="457200" indent="-457200" algn="r" rtl="1">
              <a:buAutoNum type="arabicPeriod"/>
            </a:pPr>
            <a:r>
              <a:rPr lang="he-IL" sz="2000" dirty="0">
                <a:latin typeface="Calibri" panose="020F0502020204030204" pitchFamily="34" charset="0"/>
                <a:cs typeface="Calibri" panose="020F0502020204030204" pitchFamily="34" charset="0"/>
              </a:rPr>
              <a:t>נבדוק את רישומי הדומיין</a:t>
            </a:r>
          </a:p>
        </p:txBody>
      </p:sp>
      <p:sp>
        <p:nvSpPr>
          <p:cNvPr id="16" name="TextBox 15">
            <a:extLst>
              <a:ext uri="{FF2B5EF4-FFF2-40B4-BE49-F238E27FC236}">
                <a16:creationId xmlns:a16="http://schemas.microsoft.com/office/drawing/2014/main" id="{770D12CE-88E2-4F5D-8305-432D7D12228D}"/>
              </a:ext>
            </a:extLst>
          </p:cNvPr>
          <p:cNvSpPr txBox="1"/>
          <p:nvPr/>
        </p:nvSpPr>
        <p:spPr>
          <a:xfrm>
            <a:off x="718216" y="1930540"/>
            <a:ext cx="3611737" cy="707886"/>
          </a:xfrm>
          <a:prstGeom prst="rect">
            <a:avLst/>
          </a:prstGeom>
          <a:noFill/>
        </p:spPr>
        <p:txBody>
          <a:bodyPr wrap="square" rtlCol="0">
            <a:spAutoFit/>
          </a:bodyPr>
          <a:lstStyle/>
          <a:p>
            <a:pPr marL="457200" indent="-457200" algn="r" rtl="1">
              <a:buFont typeface="+mj-lt"/>
              <a:buAutoNum type="arabicPeriod" startAt="2"/>
            </a:pPr>
            <a:r>
              <a:rPr lang="he-IL" sz="2000" dirty="0">
                <a:latin typeface="Calibri" panose="020F0502020204030204" pitchFamily="34" charset="0"/>
                <a:cs typeface="Calibri" panose="020F0502020204030204" pitchFamily="34" charset="0"/>
              </a:rPr>
              <a:t>במידה והם אנונימיים, נחפש עוגנים מסוימים </a:t>
            </a:r>
          </a:p>
        </p:txBody>
      </p:sp>
    </p:spTree>
    <p:extLst>
      <p:ext uri="{BB962C8B-B14F-4D97-AF65-F5344CB8AC3E}">
        <p14:creationId xmlns:p14="http://schemas.microsoft.com/office/powerpoint/2010/main" val="151394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זיהוי אתר באופן עצמאי- דוגמה</a:t>
            </a:r>
            <a:endParaRPr lang="en-IL" b="1"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7CD724F7-8696-4F0B-8724-D0ACE83296B8}"/>
              </a:ext>
            </a:extLst>
          </p:cNvPr>
          <p:cNvGrpSpPr/>
          <p:nvPr/>
        </p:nvGrpSpPr>
        <p:grpSpPr>
          <a:xfrm>
            <a:off x="97016" y="102119"/>
            <a:ext cx="1665841" cy="1060511"/>
            <a:chOff x="356898" y="53992"/>
            <a:chExt cx="1665841" cy="1060511"/>
          </a:xfrm>
        </p:grpSpPr>
        <p:grpSp>
          <p:nvGrpSpPr>
            <p:cNvPr id="25" name="Group 24">
              <a:extLst>
                <a:ext uri="{FF2B5EF4-FFF2-40B4-BE49-F238E27FC236}">
                  <a16:creationId xmlns:a16="http://schemas.microsoft.com/office/drawing/2014/main" id="{33A21141-0250-4FBD-AE0D-995F539C50E9}"/>
                </a:ext>
              </a:extLst>
            </p:cNvPr>
            <p:cNvGrpSpPr/>
            <p:nvPr/>
          </p:nvGrpSpPr>
          <p:grpSpPr>
            <a:xfrm>
              <a:off x="820818" y="53992"/>
              <a:ext cx="738000" cy="738000"/>
              <a:chOff x="6070496" y="2880000"/>
              <a:chExt cx="1098000" cy="1098000"/>
            </a:xfrm>
          </p:grpSpPr>
          <p:sp>
            <p:nvSpPr>
              <p:cNvPr id="27" name="Oval 26">
                <a:extLst>
                  <a:ext uri="{FF2B5EF4-FFF2-40B4-BE49-F238E27FC236}">
                    <a16:creationId xmlns:a16="http://schemas.microsoft.com/office/drawing/2014/main" id="{70911FC1-E102-4FCD-A5D2-7041D3B1493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8" name="Rectangle 27" descr="User">
                <a:extLst>
                  <a:ext uri="{FF2B5EF4-FFF2-40B4-BE49-F238E27FC236}">
                    <a16:creationId xmlns:a16="http://schemas.microsoft.com/office/drawing/2014/main" id="{2A0ED60A-E682-47F2-9706-64BE32E914BE}"/>
                  </a:ext>
                </a:extLst>
              </p:cNvPr>
              <p:cNvSpPr/>
              <p:nvPr/>
            </p:nvSpPr>
            <p:spPr>
              <a:xfrm>
                <a:off x="6304498" y="3114000"/>
                <a:ext cx="629999" cy="6300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6" name="TextBox 25">
              <a:extLst>
                <a:ext uri="{FF2B5EF4-FFF2-40B4-BE49-F238E27FC236}">
                  <a16:creationId xmlns:a16="http://schemas.microsoft.com/office/drawing/2014/main" id="{35FC6A78-7CFE-4323-84FB-FAE89FF2547E}"/>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pic>
        <p:nvPicPr>
          <p:cNvPr id="7" name="Picture 6">
            <a:extLst>
              <a:ext uri="{FF2B5EF4-FFF2-40B4-BE49-F238E27FC236}">
                <a16:creationId xmlns:a16="http://schemas.microsoft.com/office/drawing/2014/main" id="{B1B913B5-A951-48B1-BA53-87FD0F74267D}"/>
              </a:ext>
            </a:extLst>
          </p:cNvPr>
          <p:cNvPicPr>
            <a:picLocks noChangeAspect="1"/>
          </p:cNvPicPr>
          <p:nvPr/>
        </p:nvPicPr>
        <p:blipFill rotWithShape="1">
          <a:blip r:embed="rId4"/>
          <a:srcRect l="36000" t="34167" r="39083" b="21630"/>
          <a:stretch/>
        </p:blipFill>
        <p:spPr>
          <a:xfrm>
            <a:off x="3298007" y="1465263"/>
            <a:ext cx="3862522" cy="3854450"/>
          </a:xfrm>
          <a:prstGeom prst="rect">
            <a:avLst/>
          </a:prstGeom>
        </p:spPr>
      </p:pic>
      <p:sp>
        <p:nvSpPr>
          <p:cNvPr id="10" name="TextBox 9">
            <a:extLst>
              <a:ext uri="{FF2B5EF4-FFF2-40B4-BE49-F238E27FC236}">
                <a16:creationId xmlns:a16="http://schemas.microsoft.com/office/drawing/2014/main" id="{DB0847E4-B66C-46ED-B967-6DE39012788D}"/>
              </a:ext>
            </a:extLst>
          </p:cNvPr>
          <p:cNvSpPr txBox="1"/>
          <p:nvPr/>
        </p:nvSpPr>
        <p:spPr>
          <a:xfrm>
            <a:off x="7381873" y="4744784"/>
            <a:ext cx="4185231" cy="707886"/>
          </a:xfrm>
          <a:prstGeom prst="rect">
            <a:avLst/>
          </a:prstGeom>
          <a:noFill/>
        </p:spPr>
        <p:txBody>
          <a:bodyPr wrap="square" rtlCol="0">
            <a:spAutoFit/>
          </a:bodyPr>
          <a:lstStyle/>
          <a:p>
            <a:pPr marL="457200" indent="-457200" algn="r" rtl="1">
              <a:buFont typeface="+mj-lt"/>
              <a:buAutoNum type="arabicPeriod" startAt="3"/>
            </a:pPr>
            <a:r>
              <a:rPr lang="he-IL" sz="2000" dirty="0">
                <a:latin typeface="Calibri" panose="020F0502020204030204" pitchFamily="34" charset="0"/>
                <a:cs typeface="Calibri" panose="020F0502020204030204" pitchFamily="34" charset="0"/>
              </a:rPr>
              <a:t>נלך לאתר נוסף של האדם בו אנחנו חושדים שיש לו זהות ידועה</a:t>
            </a:r>
          </a:p>
        </p:txBody>
      </p:sp>
      <p:sp>
        <p:nvSpPr>
          <p:cNvPr id="16" name="TextBox 15">
            <a:extLst>
              <a:ext uri="{FF2B5EF4-FFF2-40B4-BE49-F238E27FC236}">
                <a16:creationId xmlns:a16="http://schemas.microsoft.com/office/drawing/2014/main" id="{770D12CE-88E2-4F5D-8305-432D7D12228D}"/>
              </a:ext>
            </a:extLst>
          </p:cNvPr>
          <p:cNvSpPr txBox="1"/>
          <p:nvPr/>
        </p:nvSpPr>
        <p:spPr>
          <a:xfrm>
            <a:off x="3423399" y="5452670"/>
            <a:ext cx="3611737" cy="707886"/>
          </a:xfrm>
          <a:prstGeom prst="rect">
            <a:avLst/>
          </a:prstGeom>
          <a:noFill/>
        </p:spPr>
        <p:txBody>
          <a:bodyPr wrap="square" rtlCol="0">
            <a:spAutoFit/>
          </a:bodyPr>
          <a:lstStyle/>
          <a:p>
            <a:pPr marL="457200" indent="-457200" algn="r" rtl="1">
              <a:buFont typeface="+mj-lt"/>
              <a:buAutoNum type="arabicPeriod" startAt="4"/>
            </a:pPr>
            <a:r>
              <a:rPr lang="he-IL" sz="2000" dirty="0">
                <a:latin typeface="Calibri" panose="020F0502020204030204" pitchFamily="34" charset="0"/>
                <a:cs typeface="Calibri" panose="020F0502020204030204" pitchFamily="34" charset="0"/>
              </a:rPr>
              <a:t>ההבדל היחידי הוא בספרה האחרונה</a:t>
            </a:r>
          </a:p>
        </p:txBody>
      </p:sp>
      <p:pic>
        <p:nvPicPr>
          <p:cNvPr id="4" name="Picture 3">
            <a:extLst>
              <a:ext uri="{FF2B5EF4-FFF2-40B4-BE49-F238E27FC236}">
                <a16:creationId xmlns:a16="http://schemas.microsoft.com/office/drawing/2014/main" id="{A5BB65D9-19E2-487D-9115-CC81825BE3DC}"/>
              </a:ext>
            </a:extLst>
          </p:cNvPr>
          <p:cNvPicPr>
            <a:picLocks noChangeAspect="1"/>
          </p:cNvPicPr>
          <p:nvPr/>
        </p:nvPicPr>
        <p:blipFill rotWithShape="1">
          <a:blip r:embed="rId5"/>
          <a:srcRect l="34922" t="41970" r="38047" b="20139"/>
          <a:stretch/>
        </p:blipFill>
        <p:spPr>
          <a:xfrm>
            <a:off x="7220521" y="1405330"/>
            <a:ext cx="4185230" cy="3300024"/>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CCB7FC4-A32C-4EC2-99A9-19C45C85DEC0}"/>
                  </a:ext>
                </a:extLst>
              </p14:cNvPr>
              <p14:cNvContentPartPr/>
              <p14:nvPr/>
            </p14:nvContentPartPr>
            <p14:xfrm>
              <a:off x="6526720" y="2653200"/>
              <a:ext cx="185400" cy="233280"/>
            </p14:xfrm>
          </p:contentPart>
        </mc:Choice>
        <mc:Fallback xmlns="">
          <p:pic>
            <p:nvPicPr>
              <p:cNvPr id="6" name="Ink 5">
                <a:extLst>
                  <a:ext uri="{FF2B5EF4-FFF2-40B4-BE49-F238E27FC236}">
                    <a16:creationId xmlns:a16="http://schemas.microsoft.com/office/drawing/2014/main" id="{6CCB7FC4-A32C-4EC2-99A9-19C45C85DEC0}"/>
                  </a:ext>
                </a:extLst>
              </p:cNvPr>
              <p:cNvPicPr/>
              <p:nvPr/>
            </p:nvPicPr>
            <p:blipFill>
              <a:blip r:embed="rId7"/>
              <a:stretch>
                <a:fillRect/>
              </a:stretch>
            </p:blipFill>
            <p:spPr>
              <a:xfrm>
                <a:off x="6522400" y="2648880"/>
                <a:ext cx="194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61836A7-EDAF-482C-B0D5-571EBE8229A5}"/>
                  </a:ext>
                </a:extLst>
              </p14:cNvPr>
              <p14:cNvContentPartPr/>
              <p14:nvPr/>
            </p14:nvContentPartPr>
            <p14:xfrm>
              <a:off x="10229227" y="3340100"/>
              <a:ext cx="156960" cy="199440"/>
            </p14:xfrm>
          </p:contentPart>
        </mc:Choice>
        <mc:Fallback xmlns="">
          <p:pic>
            <p:nvPicPr>
              <p:cNvPr id="11" name="Ink 10">
                <a:extLst>
                  <a:ext uri="{FF2B5EF4-FFF2-40B4-BE49-F238E27FC236}">
                    <a16:creationId xmlns:a16="http://schemas.microsoft.com/office/drawing/2014/main" id="{161836A7-EDAF-482C-B0D5-571EBE8229A5}"/>
                  </a:ext>
                </a:extLst>
              </p:cNvPr>
              <p:cNvPicPr/>
              <p:nvPr/>
            </p:nvPicPr>
            <p:blipFill>
              <a:blip r:embed="rId9"/>
              <a:stretch>
                <a:fillRect/>
              </a:stretch>
            </p:blipFill>
            <p:spPr>
              <a:xfrm>
                <a:off x="10224907" y="3335780"/>
                <a:ext cx="165600" cy="208080"/>
              </a:xfrm>
              <a:prstGeom prst="rect">
                <a:avLst/>
              </a:prstGeom>
            </p:spPr>
          </p:pic>
        </mc:Fallback>
      </mc:AlternateContent>
      <p:sp>
        <p:nvSpPr>
          <p:cNvPr id="20" name="TextBox 19">
            <a:extLst>
              <a:ext uri="{FF2B5EF4-FFF2-40B4-BE49-F238E27FC236}">
                <a16:creationId xmlns:a16="http://schemas.microsoft.com/office/drawing/2014/main" id="{4DED0D8D-DB73-4EC2-8920-AD1ABED07F77}"/>
              </a:ext>
            </a:extLst>
          </p:cNvPr>
          <p:cNvSpPr txBox="1"/>
          <p:nvPr/>
        </p:nvSpPr>
        <p:spPr>
          <a:xfrm>
            <a:off x="411717" y="2555270"/>
            <a:ext cx="2543868" cy="1569660"/>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לכן עולה חשד גדול שמי שמפעיל את אתר א', הוא מי שמפעיל את אתר ב'</a:t>
            </a:r>
          </a:p>
        </p:txBody>
      </p:sp>
    </p:spTree>
    <p:extLst>
      <p:ext uri="{BB962C8B-B14F-4D97-AF65-F5344CB8AC3E}">
        <p14:creationId xmlns:p14="http://schemas.microsoft.com/office/powerpoint/2010/main" val="26265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זיהוי אתר באופן עצמאי- דוגמה</a:t>
            </a:r>
            <a:endParaRPr lang="en-IL" b="1" dirty="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7CD724F7-8696-4F0B-8724-D0ACE83296B8}"/>
              </a:ext>
            </a:extLst>
          </p:cNvPr>
          <p:cNvGrpSpPr/>
          <p:nvPr/>
        </p:nvGrpSpPr>
        <p:grpSpPr>
          <a:xfrm>
            <a:off x="97016" y="102119"/>
            <a:ext cx="1665841" cy="1060511"/>
            <a:chOff x="356898" y="53992"/>
            <a:chExt cx="1665841" cy="1060511"/>
          </a:xfrm>
        </p:grpSpPr>
        <p:grpSp>
          <p:nvGrpSpPr>
            <p:cNvPr id="25" name="Group 24">
              <a:extLst>
                <a:ext uri="{FF2B5EF4-FFF2-40B4-BE49-F238E27FC236}">
                  <a16:creationId xmlns:a16="http://schemas.microsoft.com/office/drawing/2014/main" id="{33A21141-0250-4FBD-AE0D-995F539C50E9}"/>
                </a:ext>
              </a:extLst>
            </p:cNvPr>
            <p:cNvGrpSpPr/>
            <p:nvPr/>
          </p:nvGrpSpPr>
          <p:grpSpPr>
            <a:xfrm>
              <a:off x="820818" y="53992"/>
              <a:ext cx="738000" cy="738000"/>
              <a:chOff x="6070496" y="2880000"/>
              <a:chExt cx="1098000" cy="1098000"/>
            </a:xfrm>
          </p:grpSpPr>
          <p:sp>
            <p:nvSpPr>
              <p:cNvPr id="27" name="Oval 26">
                <a:extLst>
                  <a:ext uri="{FF2B5EF4-FFF2-40B4-BE49-F238E27FC236}">
                    <a16:creationId xmlns:a16="http://schemas.microsoft.com/office/drawing/2014/main" id="{70911FC1-E102-4FCD-A5D2-7041D3B1493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8" name="Rectangle 27" descr="User">
                <a:extLst>
                  <a:ext uri="{FF2B5EF4-FFF2-40B4-BE49-F238E27FC236}">
                    <a16:creationId xmlns:a16="http://schemas.microsoft.com/office/drawing/2014/main" id="{2A0ED60A-E682-47F2-9706-64BE32E914BE}"/>
                  </a:ext>
                </a:extLst>
              </p:cNvPr>
              <p:cNvSpPr/>
              <p:nvPr/>
            </p:nvSpPr>
            <p:spPr>
              <a:xfrm>
                <a:off x="6304498" y="3114000"/>
                <a:ext cx="629999" cy="6300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6" name="TextBox 25">
              <a:extLst>
                <a:ext uri="{FF2B5EF4-FFF2-40B4-BE49-F238E27FC236}">
                  <a16:creationId xmlns:a16="http://schemas.microsoft.com/office/drawing/2014/main" id="{35FC6A78-7CFE-4323-84FB-FAE89FF2547E}"/>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
        <p:nvSpPr>
          <p:cNvPr id="15" name="Content Placeholder 2">
            <a:extLst>
              <a:ext uri="{FF2B5EF4-FFF2-40B4-BE49-F238E27FC236}">
                <a16:creationId xmlns:a16="http://schemas.microsoft.com/office/drawing/2014/main" id="{CE21E471-63B2-42D0-B058-28B1063261C8}"/>
              </a:ext>
            </a:extLst>
          </p:cNvPr>
          <p:cNvSpPr>
            <a:spLocks noGrp="1"/>
          </p:cNvSpPr>
          <p:nvPr>
            <p:ph idx="1"/>
          </p:nvPr>
        </p:nvSpPr>
        <p:spPr>
          <a:xfrm>
            <a:off x="1780674" y="1825625"/>
            <a:ext cx="9573125" cy="4536674"/>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לא תמיד נקבל מידע מובהק ולכן, יש צורך להצליב מידע מול אדם פרטי (זיהוי אנשים אנונימיים באופן עצמאי) </a:t>
            </a:r>
          </a:p>
        </p:txBody>
      </p:sp>
    </p:spTree>
    <p:extLst>
      <p:ext uri="{BB962C8B-B14F-4D97-AF65-F5344CB8AC3E}">
        <p14:creationId xmlns:p14="http://schemas.microsoft.com/office/powerpoint/2010/main" val="2535290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חוקים נוספים- פרטיות</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760990" y="1652188"/>
            <a:ext cx="10727561" cy="4986073"/>
          </a:xfrm>
        </p:spPr>
        <p:txBody>
          <a:bodyPr>
            <a:noAutofit/>
          </a:bodyPr>
          <a:lstStyle/>
          <a:p>
            <a:pPr algn="r" rtl="1">
              <a:lnSpc>
                <a:spcPct val="150000"/>
              </a:lnSpc>
              <a:buFontTx/>
              <a:buChar char="-"/>
            </a:pPr>
            <a:r>
              <a:rPr lang="he-IL" sz="3200" b="1" dirty="0">
                <a:latin typeface="Calibri" panose="020F0502020204030204" pitchFamily="34" charset="0"/>
                <a:cs typeface="Calibri" panose="020F0502020204030204" pitchFamily="34" charset="0"/>
              </a:rPr>
              <a:t>חוק הגנת הפרטיות-</a:t>
            </a:r>
            <a:r>
              <a:rPr lang="he-IL" sz="3200" dirty="0">
                <a:latin typeface="Calibri" panose="020F0502020204030204" pitchFamily="34" charset="0"/>
                <a:cs typeface="Calibri" panose="020F0502020204030204" pitchFamily="34" charset="0"/>
              </a:rPr>
              <a:t> עוסק בניהול של מאגרי מידע- מאגר מידע חייב ברישום ושימוש במטרה לשמה נועד</a:t>
            </a:r>
          </a:p>
          <a:p>
            <a:pPr algn="r" rtl="1">
              <a:lnSpc>
                <a:spcPct val="150000"/>
              </a:lnSpc>
              <a:buFontTx/>
              <a:buChar char="-"/>
            </a:pPr>
            <a:r>
              <a:rPr lang="he-IL" sz="3200" b="1" i="0" dirty="0">
                <a:solidFill>
                  <a:srgbClr val="000000"/>
                </a:solidFill>
                <a:effectLst/>
                <a:latin typeface="Calibri" panose="020F0502020204030204" pitchFamily="34" charset="0"/>
                <a:cs typeface="Calibri" panose="020F0502020204030204" pitchFamily="34" charset="0"/>
              </a:rPr>
              <a:t>חוק סמכויות לשם מניעת ביצוע עבירות באמצעות אתר אינטרנט-</a:t>
            </a:r>
            <a:r>
              <a:rPr lang="he-IL" sz="3200" i="0" dirty="0">
                <a:solidFill>
                  <a:srgbClr val="000000"/>
                </a:solidFill>
                <a:effectLst/>
                <a:latin typeface="Calibri" panose="020F0502020204030204" pitchFamily="34" charset="0"/>
                <a:cs typeface="Calibri" panose="020F0502020204030204" pitchFamily="34" charset="0"/>
              </a:rPr>
              <a:t> הגבלת גישה לאתר, הגבלת איתור האתר, הסרת האתר מהשרת</a:t>
            </a:r>
            <a:endParaRPr lang="he-IL" sz="3200"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D121BE11-663F-4533-BDA9-44D856249D11}"/>
              </a:ext>
            </a:extLst>
          </p:cNvPr>
          <p:cNvGrpSpPr/>
          <p:nvPr/>
        </p:nvGrpSpPr>
        <p:grpSpPr>
          <a:xfrm>
            <a:off x="97016" y="102119"/>
            <a:ext cx="1665841" cy="1060511"/>
            <a:chOff x="356898" y="53992"/>
            <a:chExt cx="1665841" cy="1060511"/>
          </a:xfrm>
        </p:grpSpPr>
        <p:grpSp>
          <p:nvGrpSpPr>
            <p:cNvPr id="17" name="Group 16">
              <a:extLst>
                <a:ext uri="{FF2B5EF4-FFF2-40B4-BE49-F238E27FC236}">
                  <a16:creationId xmlns:a16="http://schemas.microsoft.com/office/drawing/2014/main" id="{49B3A689-5EA3-4DBE-ABF2-C3C1F8AC5851}"/>
                </a:ext>
              </a:extLst>
            </p:cNvPr>
            <p:cNvGrpSpPr/>
            <p:nvPr/>
          </p:nvGrpSpPr>
          <p:grpSpPr>
            <a:xfrm>
              <a:off x="820818" y="53992"/>
              <a:ext cx="738000" cy="738000"/>
              <a:chOff x="6070496" y="2880000"/>
              <a:chExt cx="1098000" cy="1098000"/>
            </a:xfrm>
          </p:grpSpPr>
          <p:sp>
            <p:nvSpPr>
              <p:cNvPr id="19" name="Oval 18">
                <a:extLst>
                  <a:ext uri="{FF2B5EF4-FFF2-40B4-BE49-F238E27FC236}">
                    <a16:creationId xmlns:a16="http://schemas.microsoft.com/office/drawing/2014/main" id="{93937862-F130-4C6C-AE21-9E18D71DFA0A}"/>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0" name="Rectangle 19" descr="User">
                <a:extLst>
                  <a:ext uri="{FF2B5EF4-FFF2-40B4-BE49-F238E27FC236}">
                    <a16:creationId xmlns:a16="http://schemas.microsoft.com/office/drawing/2014/main" id="{4CE4DD2C-ACEB-43DC-8A96-7464EC7980FC}"/>
                  </a:ext>
                </a:extLst>
              </p:cNvPr>
              <p:cNvSpPr/>
              <p:nvPr/>
            </p:nvSpPr>
            <p:spPr>
              <a:xfrm>
                <a:off x="6304498" y="3114000"/>
                <a:ext cx="629999" cy="63000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8" name="TextBox 17">
              <a:extLst>
                <a:ext uri="{FF2B5EF4-FFF2-40B4-BE49-F238E27FC236}">
                  <a16:creationId xmlns:a16="http://schemas.microsoft.com/office/drawing/2014/main" id="{87B8109D-51AE-4335-BE43-FEA46181EB2A}"/>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63902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אנונימיות ומורכבותה</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1655545" y="1574800"/>
            <a:ext cx="9698256" cy="4635500"/>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מצד אחד, יש צורך באנונימיות ומצד שני, יש צורך בלאכוף את האנונימיות</a:t>
            </a:r>
          </a:p>
          <a:p>
            <a:pPr algn="r" rtl="1">
              <a:lnSpc>
                <a:spcPct val="150000"/>
              </a:lnSpc>
              <a:buFontTx/>
              <a:buChar char="-"/>
            </a:pPr>
            <a:r>
              <a:rPr lang="he-IL" sz="3200" dirty="0">
                <a:latin typeface="Calibri" panose="020F0502020204030204" pitchFamily="34" charset="0"/>
                <a:cs typeface="Calibri" panose="020F0502020204030204" pitchFamily="34" charset="0"/>
              </a:rPr>
              <a:t>יש ניצול של האנונימיות וקושי להבין איפה הגבול בין פגיעה לבין חופש הביטוי</a:t>
            </a:r>
          </a:p>
        </p:txBody>
      </p:sp>
      <p:grpSp>
        <p:nvGrpSpPr>
          <p:cNvPr id="24" name="Group 23">
            <a:extLst>
              <a:ext uri="{FF2B5EF4-FFF2-40B4-BE49-F238E27FC236}">
                <a16:creationId xmlns:a16="http://schemas.microsoft.com/office/drawing/2014/main" id="{7CD724F7-8696-4F0B-8724-D0ACE83296B8}"/>
              </a:ext>
            </a:extLst>
          </p:cNvPr>
          <p:cNvGrpSpPr/>
          <p:nvPr/>
        </p:nvGrpSpPr>
        <p:grpSpPr>
          <a:xfrm>
            <a:off x="97016" y="102119"/>
            <a:ext cx="1665841" cy="1060511"/>
            <a:chOff x="356898" y="53992"/>
            <a:chExt cx="1665841" cy="1060511"/>
          </a:xfrm>
        </p:grpSpPr>
        <p:grpSp>
          <p:nvGrpSpPr>
            <p:cNvPr id="25" name="Group 24">
              <a:extLst>
                <a:ext uri="{FF2B5EF4-FFF2-40B4-BE49-F238E27FC236}">
                  <a16:creationId xmlns:a16="http://schemas.microsoft.com/office/drawing/2014/main" id="{33A21141-0250-4FBD-AE0D-995F539C50E9}"/>
                </a:ext>
              </a:extLst>
            </p:cNvPr>
            <p:cNvGrpSpPr/>
            <p:nvPr/>
          </p:nvGrpSpPr>
          <p:grpSpPr>
            <a:xfrm>
              <a:off x="820818" y="53992"/>
              <a:ext cx="738000" cy="738000"/>
              <a:chOff x="6070496" y="2880000"/>
              <a:chExt cx="1098000" cy="1098000"/>
            </a:xfrm>
          </p:grpSpPr>
          <p:sp>
            <p:nvSpPr>
              <p:cNvPr id="27" name="Oval 26">
                <a:extLst>
                  <a:ext uri="{FF2B5EF4-FFF2-40B4-BE49-F238E27FC236}">
                    <a16:creationId xmlns:a16="http://schemas.microsoft.com/office/drawing/2014/main" id="{70911FC1-E102-4FCD-A5D2-7041D3B14935}"/>
                  </a:ext>
                </a:extLst>
              </p:cNvPr>
              <p:cNvSpPr/>
              <p:nvPr/>
            </p:nvSpPr>
            <p:spPr>
              <a:xfrm>
                <a:off x="6070496" y="2880000"/>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8" name="Rectangle 27" descr="User">
                <a:extLst>
                  <a:ext uri="{FF2B5EF4-FFF2-40B4-BE49-F238E27FC236}">
                    <a16:creationId xmlns:a16="http://schemas.microsoft.com/office/drawing/2014/main" id="{2A0ED60A-E682-47F2-9706-64BE32E914BE}"/>
                  </a:ext>
                </a:extLst>
              </p:cNvPr>
              <p:cNvSpPr/>
              <p:nvPr/>
            </p:nvSpPr>
            <p:spPr>
              <a:xfrm>
                <a:off x="6304498" y="3114000"/>
                <a:ext cx="629999" cy="6300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6" name="TextBox 25">
              <a:extLst>
                <a:ext uri="{FF2B5EF4-FFF2-40B4-BE49-F238E27FC236}">
                  <a16:creationId xmlns:a16="http://schemas.microsoft.com/office/drawing/2014/main" id="{35FC6A78-7CFE-4323-84FB-FAE89FF2547E}"/>
                </a:ext>
              </a:extLst>
            </p:cNvPr>
            <p:cNvSpPr txBox="1"/>
            <p:nvPr/>
          </p:nvSpPr>
          <p:spPr>
            <a:xfrm>
              <a:off x="356898" y="745171"/>
              <a:ext cx="1665841"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אנונימיות ופרטיות</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0260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ראיות- דואר אלקטרוני</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3859742"/>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זכות המעביד לקרוא את הדואר האישי (שבשרתי החברה)</a:t>
            </a:r>
          </a:p>
          <a:p>
            <a:pPr marL="0" indent="0" algn="r" rtl="1">
              <a:lnSpc>
                <a:spcPct val="150000"/>
              </a:lnSpc>
              <a:buNone/>
            </a:pPr>
            <a:r>
              <a:rPr lang="he-IL" sz="3200" b="1" dirty="0">
                <a:latin typeface="Calibri" panose="020F0502020204030204" pitchFamily="34" charset="0"/>
                <a:cs typeface="Calibri" panose="020F0502020204030204" pitchFamily="34" charset="0"/>
              </a:rPr>
              <a:t>דואר אלקטרוני כראייה</a:t>
            </a:r>
          </a:p>
          <a:p>
            <a:pPr algn="r" rtl="1">
              <a:lnSpc>
                <a:spcPct val="150000"/>
              </a:lnSpc>
            </a:pPr>
            <a:r>
              <a:rPr lang="he-IL" sz="3200" dirty="0">
                <a:latin typeface="Calibri" panose="020F0502020204030204" pitchFamily="34" charset="0"/>
                <a:cs typeface="Calibri" panose="020F0502020204030204" pitchFamily="34" charset="0"/>
              </a:rPr>
              <a:t>יכול להגיע בצורה מודפסת (אמינות נמוכה)</a:t>
            </a:r>
          </a:p>
          <a:p>
            <a:pPr algn="r" rtl="1">
              <a:lnSpc>
                <a:spcPct val="150000"/>
              </a:lnSpc>
            </a:pPr>
            <a:r>
              <a:rPr lang="he-IL" sz="3200" dirty="0">
                <a:latin typeface="Calibri" panose="020F0502020204030204" pitchFamily="34" charset="0"/>
                <a:cs typeface="Calibri" panose="020F0502020204030204" pitchFamily="34" charset="0"/>
              </a:rPr>
              <a:t>יכול להגיע כפורמט דיגיטלי</a:t>
            </a:r>
          </a:p>
          <a:p>
            <a:pPr algn="r" rtl="1">
              <a:lnSpc>
                <a:spcPct val="150000"/>
              </a:lnSpc>
            </a:pPr>
            <a:endParaRPr lang="he-IL" sz="32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CBFCB638-840C-4C09-8B89-7B2CB89DF1DA}"/>
              </a:ext>
            </a:extLst>
          </p:cNvPr>
          <p:cNvGrpSpPr/>
          <p:nvPr/>
        </p:nvGrpSpPr>
        <p:grpSpPr>
          <a:xfrm>
            <a:off x="468960" y="63985"/>
            <a:ext cx="738000" cy="1107332"/>
            <a:chOff x="468960" y="63985"/>
            <a:chExt cx="738000" cy="1107332"/>
          </a:xfrm>
        </p:grpSpPr>
        <p:sp>
          <p:nvSpPr>
            <p:cNvPr id="7" name="TextBox 6">
              <a:extLst>
                <a:ext uri="{FF2B5EF4-FFF2-40B4-BE49-F238E27FC236}">
                  <a16:creationId xmlns:a16="http://schemas.microsoft.com/office/drawing/2014/main" id="{21718814-AEE5-48BC-B231-40D8494A6358}"/>
                </a:ext>
              </a:extLst>
            </p:cNvPr>
            <p:cNvSpPr txBox="1"/>
            <p:nvPr/>
          </p:nvSpPr>
          <p:spPr>
            <a:xfrm>
              <a:off x="509985" y="801985"/>
              <a:ext cx="655949"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ראיות</a:t>
              </a:r>
              <a:endParaRPr lang="en-IL"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6A3E1C94-FD99-412E-88FE-5C795D2451B1}"/>
                </a:ext>
              </a:extLst>
            </p:cNvPr>
            <p:cNvGrpSpPr/>
            <p:nvPr/>
          </p:nvGrpSpPr>
          <p:grpSpPr>
            <a:xfrm>
              <a:off x="468960" y="63985"/>
              <a:ext cx="738000" cy="738000"/>
              <a:chOff x="5547000" y="2880000"/>
              <a:chExt cx="1098000" cy="1098000"/>
            </a:xfrm>
          </p:grpSpPr>
          <p:sp>
            <p:nvSpPr>
              <p:cNvPr id="11" name="Oval 10">
                <a:extLst>
                  <a:ext uri="{FF2B5EF4-FFF2-40B4-BE49-F238E27FC236}">
                    <a16:creationId xmlns:a16="http://schemas.microsoft.com/office/drawing/2014/main" id="{CBA607BB-1967-407E-80C9-3B57CFE4F880}"/>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2" name="Rectangle 11" descr="Magnifying glass">
                <a:extLst>
                  <a:ext uri="{FF2B5EF4-FFF2-40B4-BE49-F238E27FC236}">
                    <a16:creationId xmlns:a16="http://schemas.microsoft.com/office/drawing/2014/main" id="{8D6044CA-6CB3-4865-95B9-E38B18DF1C11}"/>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74050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בשביל מה?</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3048000" y="1825625"/>
            <a:ext cx="8305799" cy="3859742"/>
          </a:xfrm>
        </p:spPr>
        <p:txBody>
          <a:bodyPr>
            <a:normAutofit/>
          </a:bodyPr>
          <a:lstStyle/>
          <a:p>
            <a:pPr algn="r" rtl="1">
              <a:lnSpc>
                <a:spcPct val="150000"/>
              </a:lnSpc>
              <a:buFontTx/>
              <a:buChar char="-"/>
            </a:pPr>
            <a:r>
              <a:rPr lang="he-IL" sz="3200" b="1" dirty="0">
                <a:latin typeface="Calibri" panose="020F0502020204030204" pitchFamily="34" charset="0"/>
                <a:cs typeface="Calibri" panose="020F0502020204030204" pitchFamily="34" charset="0"/>
              </a:rPr>
              <a:t>פגיעה</a:t>
            </a:r>
            <a:r>
              <a:rPr lang="he-IL" sz="3200" dirty="0">
                <a:latin typeface="Calibri" panose="020F0502020204030204" pitchFamily="34" charset="0"/>
                <a:cs typeface="Calibri" panose="020F0502020204030204" pitchFamily="34" charset="0"/>
              </a:rPr>
              <a:t> בפרטיות, כלכלה, זיוף, מידע, התחזות, ביטחון...</a:t>
            </a:r>
          </a:p>
          <a:p>
            <a:pPr algn="r" rtl="1">
              <a:lnSpc>
                <a:spcPct val="150000"/>
              </a:lnSpc>
              <a:buFontTx/>
              <a:buChar char="-"/>
            </a:pPr>
            <a:r>
              <a:rPr lang="he-IL" sz="3200" b="1" dirty="0">
                <a:latin typeface="Calibri" panose="020F0502020204030204" pitchFamily="34" charset="0"/>
                <a:cs typeface="Calibri" panose="020F0502020204030204" pitchFamily="34" charset="0"/>
              </a:rPr>
              <a:t>פגיעה </a:t>
            </a:r>
            <a:r>
              <a:rPr lang="he-IL" sz="3200" dirty="0">
                <a:latin typeface="Calibri" panose="020F0502020204030204" pitchFamily="34" charset="0"/>
                <a:cs typeface="Calibri" panose="020F0502020204030204" pitchFamily="34" charset="0"/>
              </a:rPr>
              <a:t>בזכויות האדם</a:t>
            </a:r>
            <a:endParaRPr lang="he-IL" sz="3200" b="1" dirty="0">
              <a:latin typeface="Calibri" panose="020F0502020204030204" pitchFamily="34" charset="0"/>
              <a:cs typeface="Calibri" panose="020F0502020204030204" pitchFamily="34" charset="0"/>
            </a:endParaRPr>
          </a:p>
          <a:p>
            <a:pPr algn="r" rtl="1">
              <a:lnSpc>
                <a:spcPct val="150000"/>
              </a:lnSpc>
              <a:buFontTx/>
              <a:buChar char="-"/>
            </a:pPr>
            <a:endParaRPr lang="he-IL" sz="3200"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6D088CBE-84AD-41BF-8B98-A58AC8D13F87}"/>
              </a:ext>
            </a:extLst>
          </p:cNvPr>
          <p:cNvGrpSpPr/>
          <p:nvPr/>
        </p:nvGrpSpPr>
        <p:grpSpPr>
          <a:xfrm>
            <a:off x="1342390" y="2882917"/>
            <a:ext cx="6115685" cy="2596498"/>
            <a:chOff x="1332865" y="2711467"/>
            <a:chExt cx="6115685" cy="2596498"/>
          </a:xfrm>
        </p:grpSpPr>
        <p:pic>
          <p:nvPicPr>
            <p:cNvPr id="3" name="Picture 2">
              <a:extLst>
                <a:ext uri="{FF2B5EF4-FFF2-40B4-BE49-F238E27FC236}">
                  <a16:creationId xmlns:a16="http://schemas.microsoft.com/office/drawing/2014/main" id="{27C57ADB-44AB-42E3-8647-C970369F6F00}"/>
                </a:ext>
              </a:extLst>
            </p:cNvPr>
            <p:cNvPicPr>
              <a:picLocks noChangeAspect="1"/>
            </p:cNvPicPr>
            <p:nvPr/>
          </p:nvPicPr>
          <p:blipFill rotWithShape="1">
            <a:blip r:embed="rId2"/>
            <a:srcRect l="33666" t="36148" r="2833" b="26075"/>
            <a:stretch/>
          </p:blipFill>
          <p:spPr>
            <a:xfrm>
              <a:off x="1332865" y="3261377"/>
              <a:ext cx="6115685" cy="2046588"/>
            </a:xfrm>
            <a:prstGeom prst="rect">
              <a:avLst/>
            </a:prstGeom>
          </p:spPr>
        </p:pic>
        <p:pic>
          <p:nvPicPr>
            <p:cNvPr id="7" name="Picture 6">
              <a:extLst>
                <a:ext uri="{FF2B5EF4-FFF2-40B4-BE49-F238E27FC236}">
                  <a16:creationId xmlns:a16="http://schemas.microsoft.com/office/drawing/2014/main" id="{66AD13D9-E71E-4C3E-B03E-067B3194F57E}"/>
                </a:ext>
              </a:extLst>
            </p:cNvPr>
            <p:cNvPicPr>
              <a:picLocks noChangeAspect="1"/>
            </p:cNvPicPr>
            <p:nvPr/>
          </p:nvPicPr>
          <p:blipFill rotWithShape="1">
            <a:blip r:embed="rId3"/>
            <a:srcRect l="42031" t="14583" r="43750" b="77398"/>
            <a:stretch/>
          </p:blipFill>
          <p:spPr>
            <a:xfrm>
              <a:off x="5715000" y="2711467"/>
              <a:ext cx="1733550" cy="549910"/>
            </a:xfrm>
            <a:prstGeom prst="rect">
              <a:avLst/>
            </a:prstGeom>
          </p:spPr>
        </p:pic>
      </p:grpSp>
    </p:spTree>
    <p:extLst>
      <p:ext uri="{BB962C8B-B14F-4D97-AF65-F5344CB8AC3E}">
        <p14:creationId xmlns:p14="http://schemas.microsoft.com/office/powerpoint/2010/main" val="751895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53D2DD8F-8C3F-4C6A-9283-CA313B6AD0F8}"/>
              </a:ext>
            </a:extLst>
          </p:cNvPr>
          <p:cNvGrpSpPr/>
          <p:nvPr/>
        </p:nvGrpSpPr>
        <p:grpSpPr>
          <a:xfrm>
            <a:off x="0" y="1654684"/>
            <a:ext cx="11916000" cy="1918800"/>
            <a:chOff x="0" y="0"/>
            <a:chExt cx="6785168" cy="1214092"/>
          </a:xfrm>
        </p:grpSpPr>
        <p:pic>
          <p:nvPicPr>
            <p:cNvPr id="111" name="Picture 110">
              <a:extLst>
                <a:ext uri="{FF2B5EF4-FFF2-40B4-BE49-F238E27FC236}">
                  <a16:creationId xmlns:a16="http://schemas.microsoft.com/office/drawing/2014/main" id="{655981BF-A287-4176-A56E-75AAD87F448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266" t="81299" r="23000" b="15054"/>
            <a:stretch/>
          </p:blipFill>
          <p:spPr bwMode="auto">
            <a:xfrm>
              <a:off x="0" y="278296"/>
              <a:ext cx="6765290" cy="257175"/>
            </a:xfrm>
            <a:prstGeom prst="rect">
              <a:avLst/>
            </a:prstGeom>
            <a:ln>
              <a:noFill/>
            </a:ln>
            <a:extLst>
              <a:ext uri="{53640926-AAD7-44D8-BBD7-CCE9431645EC}">
                <a14:shadowObscured xmlns:a14="http://schemas.microsoft.com/office/drawing/2010/main"/>
              </a:ext>
            </a:extLst>
          </p:spPr>
        </p:pic>
        <p:pic>
          <p:nvPicPr>
            <p:cNvPr id="112" name="Picture 111">
              <a:extLst>
                <a:ext uri="{FF2B5EF4-FFF2-40B4-BE49-F238E27FC236}">
                  <a16:creationId xmlns:a16="http://schemas.microsoft.com/office/drawing/2014/main" id="{8B238AEF-473E-4D86-8396-17321958577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266" t="90533" r="23000" b="5538"/>
            <a:stretch/>
          </p:blipFill>
          <p:spPr bwMode="auto">
            <a:xfrm>
              <a:off x="0" y="0"/>
              <a:ext cx="6761480" cy="278130"/>
            </a:xfrm>
            <a:prstGeom prst="rect">
              <a:avLst/>
            </a:prstGeom>
            <a:ln>
              <a:noFill/>
            </a:ln>
            <a:extLst>
              <a:ext uri="{53640926-AAD7-44D8-BBD7-CCE9431645EC}">
                <a14:shadowObscured xmlns:a14="http://schemas.microsoft.com/office/drawing/2010/main"/>
              </a:ext>
            </a:extLst>
          </p:spPr>
        </p:pic>
        <p:pic>
          <p:nvPicPr>
            <p:cNvPr id="113" name="Picture 112">
              <a:extLst>
                <a:ext uri="{FF2B5EF4-FFF2-40B4-BE49-F238E27FC236}">
                  <a16:creationId xmlns:a16="http://schemas.microsoft.com/office/drawing/2014/main" id="{B4D25206-B629-49D4-9F34-221F25E10C5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433" t="33005" r="22833" b="63066"/>
            <a:stretch/>
          </p:blipFill>
          <p:spPr bwMode="auto">
            <a:xfrm>
              <a:off x="19878" y="532737"/>
              <a:ext cx="6765290" cy="277495"/>
            </a:xfrm>
            <a:prstGeom prst="rect">
              <a:avLst/>
            </a:prstGeom>
            <a:ln>
              <a:noFill/>
            </a:ln>
            <a:extLst>
              <a:ext uri="{53640926-AAD7-44D8-BBD7-CCE9431645EC}">
                <a14:shadowObscured xmlns:a14="http://schemas.microsoft.com/office/drawing/2010/main"/>
              </a:ext>
            </a:extLst>
          </p:spPr>
        </p:pic>
        <p:pic>
          <p:nvPicPr>
            <p:cNvPr id="114" name="Picture 113">
              <a:extLst>
                <a:ext uri="{FF2B5EF4-FFF2-40B4-BE49-F238E27FC236}">
                  <a16:creationId xmlns:a16="http://schemas.microsoft.com/office/drawing/2014/main" id="{4C593C23-7F5A-4579-95F4-C2E461A85C9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325" t="23712" r="22941" b="70519"/>
            <a:stretch/>
          </p:blipFill>
          <p:spPr bwMode="auto">
            <a:xfrm>
              <a:off x="7951" y="807057"/>
              <a:ext cx="6765290" cy="407035"/>
            </a:xfrm>
            <a:prstGeom prst="rect">
              <a:avLst/>
            </a:prstGeom>
            <a:ln>
              <a:noFill/>
            </a:ln>
            <a:extLst>
              <a:ext uri="{53640926-AAD7-44D8-BBD7-CCE9431645EC}">
                <a14:shadowObscured xmlns:a14="http://schemas.microsoft.com/office/drawing/2010/main"/>
              </a:ext>
            </a:extLst>
          </p:spPr>
        </p:pic>
      </p:grpSp>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ראיות- דואר אלקטרוני</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a:xfrm>
            <a:off x="3037467" y="4007790"/>
            <a:ext cx="8784000" cy="2119523"/>
          </a:xfrm>
        </p:spPr>
        <p:txBody>
          <a:bodyPr>
            <a:normAutofit/>
          </a:bodyPr>
          <a:lstStyle/>
          <a:p>
            <a:pPr marL="0" indent="0" algn="r" rtl="1">
              <a:lnSpc>
                <a:spcPct val="120000"/>
              </a:lnSpc>
              <a:buNone/>
            </a:pPr>
            <a:r>
              <a:rPr lang="en-US" sz="3200" b="1" dirty="0">
                <a:latin typeface="Calibri" panose="020F0502020204030204" pitchFamily="34" charset="0"/>
                <a:cs typeface="Calibri" panose="020F0502020204030204" pitchFamily="34" charset="0"/>
              </a:rPr>
              <a:t>From</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זהותו של מי שהתחבר לשרת</a:t>
            </a:r>
          </a:p>
          <a:p>
            <a:pPr marL="0" indent="0" algn="r" rtl="1">
              <a:lnSpc>
                <a:spcPct val="120000"/>
              </a:lnSpc>
              <a:buNone/>
            </a:pPr>
            <a:r>
              <a:rPr lang="en-US" sz="3200" b="1" dirty="0">
                <a:latin typeface="Calibri" panose="020F0502020204030204" pitchFamily="34" charset="0"/>
                <a:cs typeface="Calibri" panose="020F0502020204030204" pitchFamily="34" charset="0"/>
              </a:rPr>
              <a:t>By</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שם המתחם המקומי כפי שמוגדר בשרת</a:t>
            </a:r>
          </a:p>
          <a:p>
            <a:pPr marL="0" indent="0" algn="r" rtl="1">
              <a:lnSpc>
                <a:spcPct val="120000"/>
              </a:lnSpc>
              <a:buNone/>
            </a:pPr>
            <a:r>
              <a:rPr lang="he-IL" sz="3200" b="1" dirty="0">
                <a:latin typeface="Calibri" panose="020F0502020204030204" pitchFamily="34" charset="0"/>
                <a:cs typeface="Calibri" panose="020F0502020204030204" pitchFamily="34" charset="0"/>
              </a:rPr>
              <a:t>חתימת זמן- </a:t>
            </a:r>
            <a:r>
              <a:rPr lang="he-IL" sz="3200" dirty="0">
                <a:latin typeface="Calibri" panose="020F0502020204030204" pitchFamily="34" charset="0"/>
                <a:cs typeface="Calibri" panose="020F0502020204030204" pitchFamily="34" charset="0"/>
              </a:rPr>
              <a:t>מציינת את הזמן, כולל אזור הזמן ואת התאריך</a:t>
            </a:r>
          </a:p>
        </p:txBody>
      </p:sp>
      <p:pic>
        <p:nvPicPr>
          <p:cNvPr id="1026" name="Picture 2" descr="Yello designs, themes, templates and downloadable graphic elements on  Dribbble">
            <a:extLst>
              <a:ext uri="{FF2B5EF4-FFF2-40B4-BE49-F238E27FC236}">
                <a16:creationId xmlns:a16="http://schemas.microsoft.com/office/drawing/2014/main" id="{A36E29AB-F096-4469-A9BC-0A4D128AC006}"/>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1852993" y="1663850"/>
            <a:ext cx="1184474" cy="2284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Yello designs, themes, templates and downloadable graphic elements on  Dribbble">
            <a:extLst>
              <a:ext uri="{FF2B5EF4-FFF2-40B4-BE49-F238E27FC236}">
                <a16:creationId xmlns:a16="http://schemas.microsoft.com/office/drawing/2014/main" id="{DDB529D8-D111-4BBB-843C-B92F25345806}"/>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1899559" y="2507234"/>
            <a:ext cx="2820607" cy="22845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Yello designs, themes, templates and downloadable graphic elements on  Dribbble">
            <a:extLst>
              <a:ext uri="{FF2B5EF4-FFF2-40B4-BE49-F238E27FC236}">
                <a16:creationId xmlns:a16="http://schemas.microsoft.com/office/drawing/2014/main" id="{58ACA877-C2A2-4C0A-8313-F995A3A5F67F}"/>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327126" y="2904139"/>
            <a:ext cx="2820607" cy="22845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Yello designs, themes, templates and downloadable graphic elements on  Dribbble">
            <a:extLst>
              <a:ext uri="{FF2B5EF4-FFF2-40B4-BE49-F238E27FC236}">
                <a16:creationId xmlns:a16="http://schemas.microsoft.com/office/drawing/2014/main" id="{0BA0C55D-E8E6-455B-9789-F9FC7E4191CD}"/>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1852994" y="2070725"/>
            <a:ext cx="2685140" cy="22845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Yello designs, themes, templates and downloadable graphic elements on  Dribbble">
            <a:extLst>
              <a:ext uri="{FF2B5EF4-FFF2-40B4-BE49-F238E27FC236}">
                <a16:creationId xmlns:a16="http://schemas.microsoft.com/office/drawing/2014/main" id="{050EFB3B-C6C5-447D-B270-BE2729C3EEE5}"/>
              </a:ext>
            </a:extLst>
          </p:cNvPr>
          <p:cNvPicPr>
            <a:picLocks noChangeAspect="1" noChangeArrowheads="1"/>
          </p:cNvPicPr>
          <p:nvPr/>
        </p:nvPicPr>
        <p:blipFill>
          <a:blip r:embed="rId5">
            <a:alphaModFix amt="3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283430" y="1660691"/>
            <a:ext cx="1908330" cy="22845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Yello designs, themes, templates and downloadable graphic elements on  Dribbble">
            <a:extLst>
              <a:ext uri="{FF2B5EF4-FFF2-40B4-BE49-F238E27FC236}">
                <a16:creationId xmlns:a16="http://schemas.microsoft.com/office/drawing/2014/main" id="{C946440F-ACEA-4A86-96F0-0CACB557F023}"/>
              </a:ext>
            </a:extLst>
          </p:cNvPr>
          <p:cNvPicPr>
            <a:picLocks noChangeAspect="1" noChangeArrowheads="1"/>
          </p:cNvPicPr>
          <p:nvPr/>
        </p:nvPicPr>
        <p:blipFill>
          <a:blip r:embed="rId5">
            <a:alphaModFix amt="3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637667" y="2054465"/>
            <a:ext cx="1908330" cy="22845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Yello designs, themes, templates and downloadable graphic elements on  Dribbble">
            <a:extLst>
              <a:ext uri="{FF2B5EF4-FFF2-40B4-BE49-F238E27FC236}">
                <a16:creationId xmlns:a16="http://schemas.microsoft.com/office/drawing/2014/main" id="{0877314E-770E-4DF4-AD08-72D4A040DE64}"/>
              </a:ext>
            </a:extLst>
          </p:cNvPr>
          <p:cNvPicPr>
            <a:picLocks noChangeAspect="1" noChangeArrowheads="1"/>
          </p:cNvPicPr>
          <p:nvPr/>
        </p:nvPicPr>
        <p:blipFill>
          <a:blip r:embed="rId5">
            <a:alphaModFix amt="3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911987" y="2518314"/>
            <a:ext cx="1908330" cy="22845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Yello designs, themes, templates and downloadable graphic elements on  Dribbble">
            <a:extLst>
              <a:ext uri="{FF2B5EF4-FFF2-40B4-BE49-F238E27FC236}">
                <a16:creationId xmlns:a16="http://schemas.microsoft.com/office/drawing/2014/main" id="{A23DE232-F46D-48C0-B8A3-4864DE1EFE92}"/>
              </a:ext>
            </a:extLst>
          </p:cNvPr>
          <p:cNvPicPr>
            <a:picLocks noChangeAspect="1" noChangeArrowheads="1"/>
          </p:cNvPicPr>
          <p:nvPr/>
        </p:nvPicPr>
        <p:blipFill>
          <a:blip r:embed="rId5">
            <a:alphaModFix amt="3500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220575" y="2925113"/>
            <a:ext cx="1750850" cy="22845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Yello designs, themes, templates and downloadable graphic elements on  Dribbble">
            <a:extLst>
              <a:ext uri="{FF2B5EF4-FFF2-40B4-BE49-F238E27FC236}">
                <a16:creationId xmlns:a16="http://schemas.microsoft.com/office/drawing/2014/main" id="{5E0BED9F-8D52-403A-A88C-01F53F4CC6AF}"/>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000242" y="1663850"/>
            <a:ext cx="4277358" cy="22529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Yello designs, themes, templates and downloadable graphic elements on  Dribbble">
            <a:extLst>
              <a:ext uri="{FF2B5EF4-FFF2-40B4-BE49-F238E27FC236}">
                <a16:creationId xmlns:a16="http://schemas.microsoft.com/office/drawing/2014/main" id="{EB094A99-6F9A-4C16-89B8-0C269474E93B}"/>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517601" y="1892300"/>
            <a:ext cx="2860599" cy="20070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Yello designs, themes, templates and downloadable graphic elements on  Dribbble">
            <a:extLst>
              <a:ext uri="{FF2B5EF4-FFF2-40B4-BE49-F238E27FC236}">
                <a16:creationId xmlns:a16="http://schemas.microsoft.com/office/drawing/2014/main" id="{6CB2EDE2-C712-44C1-931E-767FE83C9F6D}"/>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6709561" y="2081771"/>
            <a:ext cx="2605890" cy="22529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Yello designs, themes, templates and downloadable graphic elements on  Dribbble">
            <a:extLst>
              <a:ext uri="{FF2B5EF4-FFF2-40B4-BE49-F238E27FC236}">
                <a16:creationId xmlns:a16="http://schemas.microsoft.com/office/drawing/2014/main" id="{B187768C-5089-4823-904A-A0FC896D701C}"/>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000242" y="2515255"/>
            <a:ext cx="4645658" cy="2204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Yello designs, themes, templates and downloadable graphic elements on  Dribbble">
            <a:extLst>
              <a:ext uri="{FF2B5EF4-FFF2-40B4-BE49-F238E27FC236}">
                <a16:creationId xmlns:a16="http://schemas.microsoft.com/office/drawing/2014/main" id="{EBB9D62D-DBAC-4CE0-BB8D-7094913AA570}"/>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2215304" y="2723290"/>
            <a:ext cx="5074495" cy="18085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Yello designs, themes, templates and downloadable graphic elements on  Dribbble">
            <a:extLst>
              <a:ext uri="{FF2B5EF4-FFF2-40B4-BE49-F238E27FC236}">
                <a16:creationId xmlns:a16="http://schemas.microsoft.com/office/drawing/2014/main" id="{2BD931AC-3013-4198-8DED-C18876E255C7}"/>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589000" y="3157038"/>
            <a:ext cx="7596150" cy="2069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Yello designs, themes, templates and downloadable graphic elements on  Dribbble">
            <a:extLst>
              <a:ext uri="{FF2B5EF4-FFF2-40B4-BE49-F238E27FC236}">
                <a16:creationId xmlns:a16="http://schemas.microsoft.com/office/drawing/2014/main" id="{BB8CEA35-1DAE-46B5-B03C-9FD9A459CB05}"/>
              </a:ext>
            </a:extLst>
          </p:cNvPr>
          <p:cNvPicPr>
            <a:picLocks noChangeAspect="1" noChangeArrowheads="1"/>
          </p:cNvPicPr>
          <p:nvPr/>
        </p:nvPicPr>
        <p:blipFill>
          <a:blip r:embed="rId5">
            <a:alphaModFix amt="35000"/>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7044267" y="2905120"/>
            <a:ext cx="3321372" cy="23674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Yello designs, themes, templates and downloadable graphic elements on  Dribbble">
            <a:extLst>
              <a:ext uri="{FF2B5EF4-FFF2-40B4-BE49-F238E27FC236}">
                <a16:creationId xmlns:a16="http://schemas.microsoft.com/office/drawing/2014/main" id="{ECC1B69B-C713-4BC3-BC8A-538B0FD0D305}"/>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601376" y="1897089"/>
            <a:ext cx="4052491" cy="16318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Yello designs, themes, templates and downloadable graphic elements on  Dribbble">
            <a:extLst>
              <a:ext uri="{FF2B5EF4-FFF2-40B4-BE49-F238E27FC236}">
                <a16:creationId xmlns:a16="http://schemas.microsoft.com/office/drawing/2014/main" id="{E981FF48-BB30-485D-9C13-B2124EC775D7}"/>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555864" y="2736103"/>
            <a:ext cx="4110925" cy="16553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Yello designs, themes, templates and downloadable graphic elements on  Dribbble">
            <a:extLst>
              <a:ext uri="{FF2B5EF4-FFF2-40B4-BE49-F238E27FC236}">
                <a16:creationId xmlns:a16="http://schemas.microsoft.com/office/drawing/2014/main" id="{B650F3C0-5E86-4525-989F-093DC0CD8A64}"/>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V="1">
            <a:off x="9577306" y="2088575"/>
            <a:ext cx="1576666" cy="24011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Yello designs, themes, templates and downloadable graphic elements on  Dribbble">
            <a:extLst>
              <a:ext uri="{FF2B5EF4-FFF2-40B4-BE49-F238E27FC236}">
                <a16:creationId xmlns:a16="http://schemas.microsoft.com/office/drawing/2014/main" id="{C61227E6-C767-44FE-8674-5783D2A45531}"/>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V="1">
            <a:off x="546099" y="2280767"/>
            <a:ext cx="2491367" cy="22253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Yello designs, themes, templates and downloadable graphic elements on  Dribbble">
            <a:extLst>
              <a:ext uri="{FF2B5EF4-FFF2-40B4-BE49-F238E27FC236}">
                <a16:creationId xmlns:a16="http://schemas.microsoft.com/office/drawing/2014/main" id="{0B2DCFB4-3FCF-479E-BC81-C49E9EDC0E4C}"/>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V="1">
            <a:off x="8382880" y="3153563"/>
            <a:ext cx="2182949" cy="22845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Yello designs, themes, templates and downloadable graphic elements on  Dribbble">
            <a:extLst>
              <a:ext uri="{FF2B5EF4-FFF2-40B4-BE49-F238E27FC236}">
                <a16:creationId xmlns:a16="http://schemas.microsoft.com/office/drawing/2014/main" id="{8D78AAD0-5AD2-4A5B-A4A3-B2D227025315}"/>
              </a:ext>
            </a:extLst>
          </p:cNvPr>
          <p:cNvPicPr>
            <a:picLocks noChangeAspect="1" noChangeArrowheads="1"/>
          </p:cNvPicPr>
          <p:nvPr/>
        </p:nvPicPr>
        <p:blipFill>
          <a:blip r:embed="rId5">
            <a:alphaModFix amt="3500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V="1">
            <a:off x="556475" y="3379195"/>
            <a:ext cx="1856525" cy="194289"/>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Connector 98">
            <a:extLst>
              <a:ext uri="{FF2B5EF4-FFF2-40B4-BE49-F238E27FC236}">
                <a16:creationId xmlns:a16="http://schemas.microsoft.com/office/drawing/2014/main" id="{A8599779-E9B1-4C80-8769-CB0F283A8AA0}"/>
              </a:ext>
            </a:extLst>
          </p:cNvPr>
          <p:cNvCxnSpPr/>
          <p:nvPr/>
        </p:nvCxnSpPr>
        <p:spPr>
          <a:xfrm>
            <a:off x="1857712" y="1885982"/>
            <a:ext cx="5176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DA77025-D421-4DFA-AF59-B65AA8E0D936}"/>
              </a:ext>
            </a:extLst>
          </p:cNvPr>
          <p:cNvCxnSpPr>
            <a:cxnSpLocks/>
          </p:cNvCxnSpPr>
          <p:nvPr/>
        </p:nvCxnSpPr>
        <p:spPr>
          <a:xfrm>
            <a:off x="7000242" y="1885982"/>
            <a:ext cx="32765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DA15E4C-551A-4BCE-B7C7-2695CA7DB4C6}"/>
              </a:ext>
            </a:extLst>
          </p:cNvPr>
          <p:cNvCxnSpPr>
            <a:cxnSpLocks/>
          </p:cNvCxnSpPr>
          <p:nvPr/>
        </p:nvCxnSpPr>
        <p:spPr>
          <a:xfrm>
            <a:off x="3601376" y="2075765"/>
            <a:ext cx="40524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039714D-C2C5-488B-A563-3E830ACECDE0}"/>
              </a:ext>
            </a:extLst>
          </p:cNvPr>
          <p:cNvGrpSpPr/>
          <p:nvPr/>
        </p:nvGrpSpPr>
        <p:grpSpPr>
          <a:xfrm>
            <a:off x="468960" y="63985"/>
            <a:ext cx="738000" cy="1107332"/>
            <a:chOff x="468960" y="63985"/>
            <a:chExt cx="738000" cy="1107332"/>
          </a:xfrm>
        </p:grpSpPr>
        <p:sp>
          <p:nvSpPr>
            <p:cNvPr id="34" name="TextBox 33">
              <a:extLst>
                <a:ext uri="{FF2B5EF4-FFF2-40B4-BE49-F238E27FC236}">
                  <a16:creationId xmlns:a16="http://schemas.microsoft.com/office/drawing/2014/main" id="{284B1D6D-E9F3-4421-B826-78783D20AB5F}"/>
                </a:ext>
              </a:extLst>
            </p:cNvPr>
            <p:cNvSpPr txBox="1"/>
            <p:nvPr/>
          </p:nvSpPr>
          <p:spPr>
            <a:xfrm>
              <a:off x="509985" y="801985"/>
              <a:ext cx="655949"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ראיות</a:t>
              </a:r>
              <a:endParaRPr lang="en-IL"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19C86877-CD29-43D4-BAD9-DA1363A4D789}"/>
                </a:ext>
              </a:extLst>
            </p:cNvPr>
            <p:cNvGrpSpPr/>
            <p:nvPr/>
          </p:nvGrpSpPr>
          <p:grpSpPr>
            <a:xfrm>
              <a:off x="468960" y="63985"/>
              <a:ext cx="738000" cy="738000"/>
              <a:chOff x="5547000" y="2880000"/>
              <a:chExt cx="1098000" cy="1098000"/>
            </a:xfrm>
          </p:grpSpPr>
          <p:sp>
            <p:nvSpPr>
              <p:cNvPr id="36" name="Oval 35">
                <a:extLst>
                  <a:ext uri="{FF2B5EF4-FFF2-40B4-BE49-F238E27FC236}">
                    <a16:creationId xmlns:a16="http://schemas.microsoft.com/office/drawing/2014/main" id="{3044AA00-7E29-4EBA-ACC7-67277ECC3FC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Magnifying glass">
                <a:extLst>
                  <a:ext uri="{FF2B5EF4-FFF2-40B4-BE49-F238E27FC236}">
                    <a16:creationId xmlns:a16="http://schemas.microsoft.com/office/drawing/2014/main" id="{60506137-E79D-444F-8E45-B35FB162B5B4}"/>
                  </a:ext>
                </a:extLst>
              </p:cNvPr>
              <p:cNvSpPr/>
              <p:nvPr/>
            </p:nvSpPr>
            <p:spPr>
              <a:xfrm>
                <a:off x="5781000" y="3114000"/>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535547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ראיות- דואר אלקטרוני</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422775"/>
          </a:xfrm>
        </p:spPr>
        <p:txBody>
          <a:bodyPr>
            <a:normAutofit lnSpcReduction="10000"/>
          </a:bodyPr>
          <a:lstStyle/>
          <a:p>
            <a:pPr marL="0" indent="0" algn="r" rtl="1">
              <a:lnSpc>
                <a:spcPct val="150000"/>
              </a:lnSpc>
              <a:buNone/>
            </a:pPr>
            <a:r>
              <a:rPr lang="he-IL" sz="3200" b="1" dirty="0">
                <a:latin typeface="Calibri" panose="020F0502020204030204" pitchFamily="34" charset="0"/>
                <a:cs typeface="Calibri" panose="020F0502020204030204" pitchFamily="34" charset="0"/>
              </a:rPr>
              <a:t>פורמט דיגיטלי מחשד לזיוף</a:t>
            </a:r>
          </a:p>
          <a:p>
            <a:pPr algn="r" rtl="1">
              <a:lnSpc>
                <a:spcPct val="150000"/>
              </a:lnSpc>
              <a:buFontTx/>
              <a:buChar char="-"/>
            </a:pPr>
            <a:r>
              <a:rPr lang="en-US" sz="3200" b="1" dirty="0">
                <a:latin typeface="Calibri" panose="020F0502020204030204" pitchFamily="34" charset="0"/>
                <a:cs typeface="Calibri" panose="020F0502020204030204" pitchFamily="34" charset="0"/>
              </a:rPr>
              <a:t>EML</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מכיל את כל הכותרות בפורמט טקסט, ניתן לפתוח ולערוך אותו ולכן, הוא פחות אמין</a:t>
            </a:r>
            <a:endParaRPr lang="en-US" sz="3200" b="1" dirty="0">
              <a:latin typeface="Calibri" panose="020F0502020204030204" pitchFamily="34" charset="0"/>
              <a:cs typeface="Calibri" panose="020F0502020204030204" pitchFamily="34" charset="0"/>
            </a:endParaRPr>
          </a:p>
          <a:p>
            <a:pPr algn="r" rtl="1">
              <a:lnSpc>
                <a:spcPct val="150000"/>
              </a:lnSpc>
              <a:buFontTx/>
              <a:buChar char="-"/>
            </a:pPr>
            <a:r>
              <a:rPr lang="en-US" sz="3200" b="1" dirty="0">
                <a:latin typeface="Calibri" panose="020F0502020204030204" pitchFamily="34" charset="0"/>
                <a:cs typeface="Calibri" panose="020F0502020204030204" pitchFamily="34" charset="0"/>
              </a:rPr>
              <a:t>MSG</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פורמט המכיל מספר רב של אובייקטים ותכונות. ניתן לראות באמצעות האפליקציה </a:t>
            </a:r>
            <a:r>
              <a:rPr lang="en-US" sz="3200" dirty="0">
                <a:latin typeface="Calibri" panose="020F0502020204030204" pitchFamily="34" charset="0"/>
                <a:cs typeface="Calibri" panose="020F0502020204030204" pitchFamily="34" charset="0"/>
              </a:rPr>
              <a:t>MFCMAPI</a:t>
            </a:r>
            <a:r>
              <a:rPr lang="he-IL" sz="3200" dirty="0">
                <a:latin typeface="Calibri" panose="020F0502020204030204" pitchFamily="34" charset="0"/>
                <a:cs typeface="Calibri" panose="020F0502020204030204" pitchFamily="34" charset="0"/>
              </a:rPr>
              <a:t> את הקבצים ולנתח אותם ואף לראות אם מישהו שינה את מאפייני ההודעה.</a:t>
            </a:r>
            <a:endParaRPr lang="he-IL" sz="3200" b="1"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B5633DDB-B420-48B4-92FF-1B4BFD331BCF}"/>
              </a:ext>
            </a:extLst>
          </p:cNvPr>
          <p:cNvGrpSpPr/>
          <p:nvPr/>
        </p:nvGrpSpPr>
        <p:grpSpPr>
          <a:xfrm>
            <a:off x="468960" y="63985"/>
            <a:ext cx="738000" cy="1107332"/>
            <a:chOff x="468960" y="63985"/>
            <a:chExt cx="738000" cy="1107332"/>
          </a:xfrm>
        </p:grpSpPr>
        <p:sp>
          <p:nvSpPr>
            <p:cNvPr id="7" name="TextBox 6">
              <a:extLst>
                <a:ext uri="{FF2B5EF4-FFF2-40B4-BE49-F238E27FC236}">
                  <a16:creationId xmlns:a16="http://schemas.microsoft.com/office/drawing/2014/main" id="{32528884-2541-402D-AF15-63FCD38C9623}"/>
                </a:ext>
              </a:extLst>
            </p:cNvPr>
            <p:cNvSpPr txBox="1"/>
            <p:nvPr/>
          </p:nvSpPr>
          <p:spPr>
            <a:xfrm>
              <a:off x="509985" y="801985"/>
              <a:ext cx="655949"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ראיות</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AFF980C1-A4E3-4FD3-B5FD-131EF856CE00}"/>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F3D49E83-CECD-4CCB-AA66-B857E2CF83C6}"/>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0" name="Rectangle 9" descr="Magnifying glass">
                <a:extLst>
                  <a:ext uri="{FF2B5EF4-FFF2-40B4-BE49-F238E27FC236}">
                    <a16:creationId xmlns:a16="http://schemas.microsoft.com/office/drawing/2014/main" id="{48007207-5F3F-41C7-852F-8ED1C48B5498}"/>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138094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חוקים נוספים- דואר אלקטרוני</a:t>
            </a:r>
            <a:endParaRPr lang="en-IL" b="1"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C039714D-C2C5-488B-A563-3E830ACECDE0}"/>
              </a:ext>
            </a:extLst>
          </p:cNvPr>
          <p:cNvGrpSpPr/>
          <p:nvPr/>
        </p:nvGrpSpPr>
        <p:grpSpPr>
          <a:xfrm>
            <a:off x="468960" y="63985"/>
            <a:ext cx="738000" cy="1107332"/>
            <a:chOff x="468960" y="63985"/>
            <a:chExt cx="738000" cy="1107332"/>
          </a:xfrm>
        </p:grpSpPr>
        <p:sp>
          <p:nvSpPr>
            <p:cNvPr id="34" name="TextBox 33">
              <a:extLst>
                <a:ext uri="{FF2B5EF4-FFF2-40B4-BE49-F238E27FC236}">
                  <a16:creationId xmlns:a16="http://schemas.microsoft.com/office/drawing/2014/main" id="{284B1D6D-E9F3-4421-B826-78783D20AB5F}"/>
                </a:ext>
              </a:extLst>
            </p:cNvPr>
            <p:cNvSpPr txBox="1"/>
            <p:nvPr/>
          </p:nvSpPr>
          <p:spPr>
            <a:xfrm>
              <a:off x="509985" y="801985"/>
              <a:ext cx="655949"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ראיות</a:t>
              </a:r>
              <a:endParaRPr lang="en-IL"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19C86877-CD29-43D4-BAD9-DA1363A4D789}"/>
                </a:ext>
              </a:extLst>
            </p:cNvPr>
            <p:cNvGrpSpPr/>
            <p:nvPr/>
          </p:nvGrpSpPr>
          <p:grpSpPr>
            <a:xfrm>
              <a:off x="468960" y="63985"/>
              <a:ext cx="738000" cy="738000"/>
              <a:chOff x="5547000" y="2880000"/>
              <a:chExt cx="1098000" cy="1098000"/>
            </a:xfrm>
          </p:grpSpPr>
          <p:sp>
            <p:nvSpPr>
              <p:cNvPr id="36" name="Oval 35">
                <a:extLst>
                  <a:ext uri="{FF2B5EF4-FFF2-40B4-BE49-F238E27FC236}">
                    <a16:creationId xmlns:a16="http://schemas.microsoft.com/office/drawing/2014/main" id="{3044AA00-7E29-4EBA-ACC7-67277ECC3FC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7" name="Rectangle 36" descr="Magnifying glass">
                <a:extLst>
                  <a:ext uri="{FF2B5EF4-FFF2-40B4-BE49-F238E27FC236}">
                    <a16:creationId xmlns:a16="http://schemas.microsoft.com/office/drawing/2014/main" id="{60506137-E79D-444F-8E45-B35FB162B5B4}"/>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
        <p:nvSpPr>
          <p:cNvPr id="5" name="Content Placeholder 4">
            <a:extLst>
              <a:ext uri="{FF2B5EF4-FFF2-40B4-BE49-F238E27FC236}">
                <a16:creationId xmlns:a16="http://schemas.microsoft.com/office/drawing/2014/main" id="{30C7180A-C0D5-4F15-8593-673A48FC7B32}"/>
              </a:ext>
            </a:extLst>
          </p:cNvPr>
          <p:cNvSpPr>
            <a:spLocks noGrp="1"/>
          </p:cNvSpPr>
          <p:nvPr>
            <p:ph idx="1"/>
          </p:nvPr>
        </p:nvSpPr>
        <p:spPr/>
        <p:txBody>
          <a:bodyPr>
            <a:normAutofit/>
          </a:bodyPr>
          <a:lstStyle/>
          <a:p>
            <a:pPr algn="r" rtl="1">
              <a:lnSpc>
                <a:spcPct val="150000"/>
              </a:lnSpc>
              <a:buFontTx/>
              <a:buChar char="-"/>
            </a:pPr>
            <a:r>
              <a:rPr lang="he-IL" sz="3200" b="1" dirty="0">
                <a:latin typeface="Calibri" panose="020F0502020204030204" pitchFamily="34" charset="0"/>
                <a:cs typeface="Calibri" panose="020F0502020204030204" pitchFamily="34" charset="0"/>
              </a:rPr>
              <a:t>חוק חתימה אלקטרונית-</a:t>
            </a:r>
            <a:r>
              <a:rPr lang="he-IL" sz="3200" dirty="0">
                <a:latin typeface="Calibri" panose="020F0502020204030204" pitchFamily="34" charset="0"/>
                <a:cs typeface="Calibri" panose="020F0502020204030204" pitchFamily="34" charset="0"/>
              </a:rPr>
              <a:t> חתימה אלקטרונית על מסר אלקטרוני (כמו דואר אלקטרוני) תחשב כחתימה רגילה על מסמך מודפס</a:t>
            </a:r>
          </a:p>
          <a:p>
            <a:pPr algn="r" rtl="1">
              <a:lnSpc>
                <a:spcPct val="150000"/>
              </a:lnSpc>
              <a:buFontTx/>
              <a:buChar char="-"/>
            </a:pPr>
            <a:r>
              <a:rPr lang="he-IL" sz="3200" b="1" dirty="0">
                <a:latin typeface="Calibri" panose="020F0502020204030204" pitchFamily="34" charset="0"/>
                <a:cs typeface="Calibri" panose="020F0502020204030204" pitchFamily="34" charset="0"/>
              </a:rPr>
              <a:t>תקנות נייר ערך- </a:t>
            </a:r>
            <a:r>
              <a:rPr lang="he-IL" sz="3200" dirty="0">
                <a:latin typeface="Calibri" panose="020F0502020204030204" pitchFamily="34" charset="0"/>
                <a:cs typeface="Calibri" panose="020F0502020204030204" pitchFamily="34" charset="0"/>
              </a:rPr>
              <a:t>אופן הגשת דיווחים לרשות לניירות ערך באמצעות מסר אלקטרוני</a:t>
            </a:r>
          </a:p>
        </p:txBody>
      </p:sp>
    </p:spTree>
    <p:extLst>
      <p:ext uri="{BB962C8B-B14F-4D97-AF65-F5344CB8AC3E}">
        <p14:creationId xmlns:p14="http://schemas.microsoft.com/office/powerpoint/2010/main" val="524496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מחשוב ענן- מה החשיבות של מחשוב ענן?</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838200" y="1825624"/>
            <a:ext cx="10515600" cy="4418157"/>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מחשוב ענן גרם לשינוי משמעותי בצורה בה ניתן לגשת, לאחסן, להעביר, לעבד, לשתף ולהשתמש במידע האישי</a:t>
            </a:r>
          </a:p>
          <a:p>
            <a:pPr algn="r" rtl="1">
              <a:lnSpc>
                <a:spcPct val="150000"/>
              </a:lnSpc>
              <a:buFontTx/>
              <a:buChar char="-"/>
            </a:pPr>
            <a:r>
              <a:rPr lang="he-IL" sz="3200" dirty="0">
                <a:latin typeface="Calibri" panose="020F0502020204030204" pitchFamily="34" charset="0"/>
                <a:cs typeface="Calibri" panose="020F0502020204030204" pitchFamily="34" charset="0"/>
              </a:rPr>
              <a:t>מחשוב ענן הוא בעצם </a:t>
            </a:r>
            <a:r>
              <a:rPr lang="he-IL" sz="3200" b="1" dirty="0">
                <a:latin typeface="Calibri" panose="020F0502020204030204" pitchFamily="34" charset="0"/>
                <a:cs typeface="Calibri" panose="020F0502020204030204" pitchFamily="34" charset="0"/>
              </a:rPr>
              <a:t>בנק אדיר של נתונים ומידע</a:t>
            </a:r>
            <a:endParaRPr lang="en-US" sz="3200" b="1" dirty="0">
              <a:latin typeface="Calibri" panose="020F0502020204030204" pitchFamily="34" charset="0"/>
              <a:cs typeface="Calibri" panose="020F0502020204030204" pitchFamily="34" charset="0"/>
            </a:endParaRPr>
          </a:p>
          <a:p>
            <a:pPr algn="r" rtl="1">
              <a:lnSpc>
                <a:spcPct val="150000"/>
              </a:lnSpc>
              <a:buFontTx/>
              <a:buChar char="-"/>
            </a:pPr>
            <a:r>
              <a:rPr lang="he-IL" sz="3200" dirty="0">
                <a:latin typeface="Calibri" panose="020F0502020204030204" pitchFamily="34" charset="0"/>
                <a:cs typeface="Calibri" panose="020F0502020204030204" pitchFamily="34" charset="0"/>
              </a:rPr>
              <a:t>העובדה שהענן הוא </a:t>
            </a:r>
            <a:r>
              <a:rPr lang="he-IL" sz="3200" b="1" dirty="0">
                <a:latin typeface="Calibri" panose="020F0502020204030204" pitchFamily="34" charset="0"/>
                <a:cs typeface="Calibri" panose="020F0502020204030204" pitchFamily="34" charset="0"/>
              </a:rPr>
              <a:t>בנק אדיר של נתונים</a:t>
            </a:r>
            <a:r>
              <a:rPr lang="he-IL" sz="3200" dirty="0">
                <a:latin typeface="Calibri" panose="020F0502020204030204" pitchFamily="34" charset="0"/>
                <a:cs typeface="Calibri" panose="020F0502020204030204" pitchFamily="34" charset="0"/>
              </a:rPr>
              <a:t> שבו אין אבטחת מידע ברמה גבוהה, הופך את הענן </a:t>
            </a:r>
            <a:r>
              <a:rPr lang="he-IL" sz="3200" b="1" dirty="0">
                <a:latin typeface="Calibri" panose="020F0502020204030204" pitchFamily="34" charset="0"/>
                <a:cs typeface="Calibri" panose="020F0502020204030204" pitchFamily="34" charset="0"/>
              </a:rPr>
              <a:t>ליעד אטרקטיבי לפריצות </a:t>
            </a:r>
          </a:p>
        </p:txBody>
      </p:sp>
      <p:grpSp>
        <p:nvGrpSpPr>
          <p:cNvPr id="4" name="Group 3">
            <a:extLst>
              <a:ext uri="{FF2B5EF4-FFF2-40B4-BE49-F238E27FC236}">
                <a16:creationId xmlns:a16="http://schemas.microsoft.com/office/drawing/2014/main" id="{D32A2397-7B8F-4EFD-9F0E-CB3AFCCD496A}"/>
              </a:ext>
            </a:extLst>
          </p:cNvPr>
          <p:cNvGrpSpPr/>
          <p:nvPr/>
        </p:nvGrpSpPr>
        <p:grpSpPr>
          <a:xfrm>
            <a:off x="292778" y="63985"/>
            <a:ext cx="1090363" cy="1107332"/>
            <a:chOff x="292778" y="63985"/>
            <a:chExt cx="1090363" cy="1107332"/>
          </a:xfrm>
        </p:grpSpPr>
        <p:sp>
          <p:nvSpPr>
            <p:cNvPr id="5" name="TextBox 4">
              <a:extLst>
                <a:ext uri="{FF2B5EF4-FFF2-40B4-BE49-F238E27FC236}">
                  <a16:creationId xmlns:a16="http://schemas.microsoft.com/office/drawing/2014/main" id="{CE755072-5C3D-4E2B-8422-D325B298CF96}"/>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A2320ED7-FDF7-4291-B8D7-27667316B9AD}"/>
                </a:ext>
              </a:extLst>
            </p:cNvPr>
            <p:cNvGrpSpPr/>
            <p:nvPr/>
          </p:nvGrpSpPr>
          <p:grpSpPr>
            <a:xfrm>
              <a:off x="468960" y="63985"/>
              <a:ext cx="738000" cy="738000"/>
              <a:chOff x="5547000" y="2880000"/>
              <a:chExt cx="1098000" cy="1098000"/>
            </a:xfrm>
          </p:grpSpPr>
          <p:sp>
            <p:nvSpPr>
              <p:cNvPr id="7" name="Oval 6">
                <a:extLst>
                  <a:ext uri="{FF2B5EF4-FFF2-40B4-BE49-F238E27FC236}">
                    <a16:creationId xmlns:a16="http://schemas.microsoft.com/office/drawing/2014/main" id="{A4B28D71-5E72-436D-9A8B-6A5E224B1509}"/>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Cloud">
                <a:extLst>
                  <a:ext uri="{FF2B5EF4-FFF2-40B4-BE49-F238E27FC236}">
                    <a16:creationId xmlns:a16="http://schemas.microsoft.com/office/drawing/2014/main" id="{D91D948B-282C-4B3D-921C-ECC83276D6B9}"/>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2766005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algn="r" rtl="1">
              <a:lnSpc>
                <a:spcPct val="120000"/>
              </a:lnSpc>
              <a:buFontTx/>
              <a:buChar char="-"/>
            </a:pPr>
            <a:r>
              <a:rPr lang="he-IL" sz="3200" dirty="0">
                <a:latin typeface="Calibri" panose="020F0502020204030204" pitchFamily="34" charset="0"/>
                <a:cs typeface="Calibri" panose="020F0502020204030204" pitchFamily="34" charset="0"/>
              </a:rPr>
              <a:t>אחסון מרוחק, שירותי עיבוד ומחשוב ושירותי מכונות וירטואליות</a:t>
            </a:r>
          </a:p>
          <a:p>
            <a:pPr algn="r" rtl="1">
              <a:lnSpc>
                <a:spcPct val="120000"/>
              </a:lnSpc>
              <a:buFontTx/>
              <a:buChar char="-"/>
            </a:pPr>
            <a:r>
              <a:rPr lang="he-IL" sz="3200" dirty="0">
                <a:latin typeface="Calibri" panose="020F0502020204030204" pitchFamily="34" charset="0"/>
                <a:cs typeface="Calibri" panose="020F0502020204030204" pitchFamily="34" charset="0"/>
              </a:rPr>
              <a:t>האחסון מפוזר סביב מספר מקומות שונים</a:t>
            </a:r>
          </a:p>
          <a:p>
            <a:pPr algn="r" rtl="1">
              <a:lnSpc>
                <a:spcPct val="120000"/>
              </a:lnSpc>
              <a:buFontTx/>
              <a:buChar char="-"/>
            </a:pPr>
            <a:endParaRPr lang="he-IL" sz="3200" dirty="0">
              <a:latin typeface="Calibri" panose="020F0502020204030204" pitchFamily="34" charset="0"/>
              <a:cs typeface="Calibri" panose="020F0502020204030204" pitchFamily="34" charset="0"/>
            </a:endParaRPr>
          </a:p>
          <a:p>
            <a:pPr algn="r" rtl="1">
              <a:lnSpc>
                <a:spcPct val="120000"/>
              </a:lnSpc>
              <a:buFontTx/>
              <a:buChar char="-"/>
            </a:pPr>
            <a:r>
              <a:rPr lang="he-IL" sz="3200" dirty="0">
                <a:latin typeface="Calibri" panose="020F0502020204030204" pitchFamily="34" charset="0"/>
                <a:cs typeface="Calibri" panose="020F0502020204030204" pitchFamily="34" charset="0"/>
              </a:rPr>
              <a:t>חסכוני, התאמה לדרישות, מיידיות ואי תלות במיקום</a:t>
            </a:r>
          </a:p>
          <a:p>
            <a:pPr marL="0" indent="0" algn="r" rtl="1">
              <a:lnSpc>
                <a:spcPct val="120000"/>
              </a:lnSpc>
              <a:buNone/>
            </a:pPr>
            <a:endParaRPr lang="en-US" sz="32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49A86A2-B567-4353-A46E-A6D1D8276630}"/>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893B7200-B66D-4930-AE94-551E92126DB0}"/>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6E935C2-E94A-4F24-B0C7-43E13EA070AF}"/>
                </a:ext>
              </a:extLst>
            </p:cNvPr>
            <p:cNvGrpSpPr/>
            <p:nvPr/>
          </p:nvGrpSpPr>
          <p:grpSpPr>
            <a:xfrm>
              <a:off x="468960" y="63985"/>
              <a:ext cx="738000" cy="738000"/>
              <a:chOff x="5547000" y="2880000"/>
              <a:chExt cx="1098000" cy="1098000"/>
            </a:xfrm>
          </p:grpSpPr>
          <p:sp>
            <p:nvSpPr>
              <p:cNvPr id="11" name="Oval 10">
                <a:extLst>
                  <a:ext uri="{FF2B5EF4-FFF2-40B4-BE49-F238E27FC236}">
                    <a16:creationId xmlns:a16="http://schemas.microsoft.com/office/drawing/2014/main" id="{E71BC7DF-7B2D-4475-87FB-C0FCE6D3885B}"/>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2" name="Rectangle 11" descr="Cloud">
                <a:extLst>
                  <a:ext uri="{FF2B5EF4-FFF2-40B4-BE49-F238E27FC236}">
                    <a16:creationId xmlns:a16="http://schemas.microsoft.com/office/drawing/2014/main" id="{3575A080-62BC-4555-9035-0364EDF8A3B6}"/>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3176104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הסכנות בשימוש בענן</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algn="r" rtl="1">
              <a:lnSpc>
                <a:spcPct val="120000"/>
              </a:lnSpc>
              <a:buFontTx/>
              <a:buChar char="-"/>
            </a:pPr>
            <a:r>
              <a:rPr lang="he-IL" sz="3200" b="1" dirty="0">
                <a:latin typeface="Calibri" panose="020F0502020204030204" pitchFamily="34" charset="0"/>
                <a:cs typeface="Calibri" panose="020F0502020204030204" pitchFamily="34" charset="0"/>
              </a:rPr>
              <a:t>תלות בספק-</a:t>
            </a:r>
            <a:r>
              <a:rPr lang="he-IL" sz="3200" dirty="0">
                <a:latin typeface="Calibri" panose="020F0502020204030204" pitchFamily="34" charset="0"/>
                <a:cs typeface="Calibri" panose="020F0502020204030204" pitchFamily="34" charset="0"/>
              </a:rPr>
              <a:t> מה קורה עם הספק מפסיק את פעילותו (פשיטת רגל) או שיש בספק תקלה?</a:t>
            </a:r>
          </a:p>
          <a:p>
            <a:pPr algn="r" rtl="1">
              <a:lnSpc>
                <a:spcPct val="120000"/>
              </a:lnSpc>
              <a:buFontTx/>
              <a:buChar char="-"/>
            </a:pPr>
            <a:r>
              <a:rPr lang="he-IL" sz="3200" b="1" dirty="0">
                <a:latin typeface="Calibri" panose="020F0502020204030204" pitchFamily="34" charset="0"/>
                <a:cs typeface="Calibri" panose="020F0502020204030204" pitchFamily="34" charset="0"/>
              </a:rPr>
              <a:t>אבטחת המידע</a:t>
            </a:r>
          </a:p>
          <a:p>
            <a:pPr algn="r" rtl="1">
              <a:lnSpc>
                <a:spcPct val="120000"/>
              </a:lnSpc>
              <a:buFontTx/>
              <a:buChar char="-"/>
            </a:pPr>
            <a:r>
              <a:rPr lang="he-IL" sz="3200" b="1" dirty="0">
                <a:latin typeface="Calibri" panose="020F0502020204030204" pitchFamily="34" charset="0"/>
                <a:cs typeface="Calibri" panose="020F0502020204030204" pitchFamily="34" charset="0"/>
              </a:rPr>
              <a:t>פרטיות-</a:t>
            </a:r>
            <a:r>
              <a:rPr lang="he-IL" sz="3200" dirty="0">
                <a:latin typeface="Calibri" panose="020F0502020204030204" pitchFamily="34" charset="0"/>
                <a:cs typeface="Calibri" panose="020F0502020204030204" pitchFamily="34" charset="0"/>
              </a:rPr>
              <a:t> מה קורה במצב של זליגת מידע? מה עם ספק הענן יעשה שימוש רע במידע?</a:t>
            </a:r>
          </a:p>
          <a:p>
            <a:pPr algn="r" rtl="1">
              <a:lnSpc>
                <a:spcPct val="120000"/>
              </a:lnSpc>
              <a:buFontTx/>
              <a:buChar char="-"/>
            </a:pPr>
            <a:endParaRPr lang="en-US" sz="3200" b="1"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17EFBA6F-B051-4FDE-B038-5F398C13CDC0}"/>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F71BD31C-D552-477E-BA90-038F70CFE772}"/>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32FCBD72-5FDB-4BAF-951E-5250B5A4D065}"/>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CB7E0CB9-3472-418E-99ED-F3F46447D0F4}"/>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D56F35B8-C05C-4A10-8C73-B6099DA1CFAE}"/>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3887533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marL="0" indent="0" algn="r" rtl="1">
              <a:lnSpc>
                <a:spcPct val="120000"/>
              </a:lnSpc>
              <a:buNone/>
            </a:pPr>
            <a:r>
              <a:rPr lang="he-IL" sz="3200" dirty="0">
                <a:latin typeface="Calibri" panose="020F0502020204030204" pitchFamily="34" charset="0"/>
                <a:cs typeface="Calibri" panose="020F0502020204030204" pitchFamily="34" charset="0"/>
              </a:rPr>
              <a:t>מה קורה אם יש דליפת נתונים מהענן שלי? </a:t>
            </a:r>
          </a:p>
          <a:p>
            <a:pPr marL="0" indent="0" algn="r" rtl="1">
              <a:lnSpc>
                <a:spcPct val="120000"/>
              </a:lnSpc>
              <a:buNone/>
            </a:pPr>
            <a:r>
              <a:rPr lang="he-IL" sz="3200" dirty="0">
                <a:latin typeface="Calibri" panose="020F0502020204030204" pitchFamily="34" charset="0"/>
                <a:cs typeface="Calibri" panose="020F0502020204030204" pitchFamily="34" charset="0"/>
              </a:rPr>
              <a:t>מה קורה אם נמחק המידע שלי? </a:t>
            </a:r>
          </a:p>
          <a:p>
            <a:pPr marL="0" indent="0" algn="r" rtl="1">
              <a:lnSpc>
                <a:spcPct val="120000"/>
              </a:lnSpc>
              <a:buNone/>
            </a:pPr>
            <a:r>
              <a:rPr lang="he-IL" sz="3200" dirty="0">
                <a:latin typeface="Calibri" panose="020F0502020204030204" pitchFamily="34" charset="0"/>
                <a:cs typeface="Calibri" panose="020F0502020204030204" pitchFamily="34" charset="0"/>
              </a:rPr>
              <a:t>מה קורה אם נגרם נזק לנתונים המאוחסנים בענן שלי?</a:t>
            </a:r>
            <a:endParaRPr lang="en-US" sz="32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C9585AC-2D12-4F41-B1C8-21D61026C732}"/>
              </a:ext>
            </a:extLst>
          </p:cNvPr>
          <p:cNvSpPr txBox="1"/>
          <p:nvPr/>
        </p:nvSpPr>
        <p:spPr>
          <a:xfrm>
            <a:off x="2386012" y="4162424"/>
            <a:ext cx="7419975" cy="769441"/>
          </a:xfrm>
          <a:prstGeom prst="rect">
            <a:avLst/>
          </a:prstGeom>
          <a:noFill/>
        </p:spPr>
        <p:txBody>
          <a:bodyPr wrap="square" rtlCol="0">
            <a:spAutoFit/>
          </a:bodyPr>
          <a:lstStyle/>
          <a:p>
            <a:pPr algn="ctr" rtl="1"/>
            <a:r>
              <a:rPr lang="he-IL" sz="4400" b="1" dirty="0">
                <a:latin typeface="Calibri" panose="020F0502020204030204" pitchFamily="34" charset="0"/>
                <a:cs typeface="Calibri" panose="020F0502020204030204" pitchFamily="34" charset="0"/>
              </a:rPr>
              <a:t>תלוי במדיניות הפרטיות של החברה</a:t>
            </a:r>
            <a:endParaRPr lang="en-IL" sz="44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D236206-B7A2-4EAD-911A-1683BE2CC380}"/>
              </a:ext>
            </a:extLst>
          </p:cNvPr>
          <p:cNvSpPr txBox="1"/>
          <p:nvPr/>
        </p:nvSpPr>
        <p:spPr>
          <a:xfrm>
            <a:off x="838202" y="4751465"/>
            <a:ext cx="9613898" cy="754694"/>
          </a:xfrm>
          <a:prstGeom prst="rect">
            <a:avLst/>
          </a:prstGeom>
          <a:noFill/>
        </p:spPr>
        <p:txBody>
          <a:bodyPr wrap="square">
            <a:spAutoFit/>
          </a:bodyPr>
          <a:lstStyle/>
          <a:p>
            <a:pPr algn="r" rtl="1">
              <a:lnSpc>
                <a:spcPct val="150000"/>
              </a:lnSpc>
            </a:pPr>
            <a:r>
              <a:rPr lang="he-IL" sz="3200" dirty="0">
                <a:latin typeface="Calibri" panose="020F0502020204030204" pitchFamily="34" charset="0"/>
                <a:cs typeface="Calibri" panose="020F0502020204030204" pitchFamily="34" charset="0"/>
              </a:rPr>
              <a:t>ספק של מחשוב ענן ינסה בדרך כלל </a:t>
            </a:r>
            <a:r>
              <a:rPr lang="he-IL" sz="3200" b="1" dirty="0">
                <a:latin typeface="Calibri" panose="020F0502020204030204" pitchFamily="34" charset="0"/>
                <a:cs typeface="Calibri" panose="020F0502020204030204" pitchFamily="34" charset="0"/>
              </a:rPr>
              <a:t>לפטור את עצמו מאחריות</a:t>
            </a:r>
            <a:endParaRPr lang="en-US" sz="3200" b="1"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FC40C2DB-590A-452D-8E46-97A3FBF131D3}"/>
              </a:ext>
            </a:extLst>
          </p:cNvPr>
          <p:cNvGrpSpPr/>
          <p:nvPr/>
        </p:nvGrpSpPr>
        <p:grpSpPr>
          <a:xfrm>
            <a:off x="292778" y="63985"/>
            <a:ext cx="1090363" cy="1107332"/>
            <a:chOff x="292778" y="63985"/>
            <a:chExt cx="1090363" cy="1107332"/>
          </a:xfrm>
        </p:grpSpPr>
        <p:sp>
          <p:nvSpPr>
            <p:cNvPr id="9" name="TextBox 8">
              <a:extLst>
                <a:ext uri="{FF2B5EF4-FFF2-40B4-BE49-F238E27FC236}">
                  <a16:creationId xmlns:a16="http://schemas.microsoft.com/office/drawing/2014/main" id="{EADA85CA-B676-45A3-A734-85F529F42DDB}"/>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7A72664D-D41D-43C1-AAAA-C9F1C5900C2D}"/>
                </a:ext>
              </a:extLst>
            </p:cNvPr>
            <p:cNvGrpSpPr/>
            <p:nvPr/>
          </p:nvGrpSpPr>
          <p:grpSpPr>
            <a:xfrm>
              <a:off x="468960" y="63985"/>
              <a:ext cx="738000" cy="738000"/>
              <a:chOff x="5547000" y="2880000"/>
              <a:chExt cx="1098000" cy="1098000"/>
            </a:xfrm>
          </p:grpSpPr>
          <p:sp>
            <p:nvSpPr>
              <p:cNvPr id="11" name="Oval 10">
                <a:extLst>
                  <a:ext uri="{FF2B5EF4-FFF2-40B4-BE49-F238E27FC236}">
                    <a16:creationId xmlns:a16="http://schemas.microsoft.com/office/drawing/2014/main" id="{C70AB682-1CE4-4722-97E1-B60DBCF67B14}"/>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2" name="Rectangle 11" descr="Cloud">
                <a:extLst>
                  <a:ext uri="{FF2B5EF4-FFF2-40B4-BE49-F238E27FC236}">
                    <a16:creationId xmlns:a16="http://schemas.microsoft.com/office/drawing/2014/main" id="{8A8BC8A9-EDD3-4E99-81AF-DA3AEBCA1E48}"/>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236547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algn="r" rtl="1">
              <a:lnSpc>
                <a:spcPct val="150000"/>
              </a:lnSpc>
              <a:buFontTx/>
              <a:buChar char="-"/>
            </a:pPr>
            <a:r>
              <a:rPr lang="he-IL" sz="3200" dirty="0" err="1">
                <a:latin typeface="Calibri" panose="020F0502020204030204" pitchFamily="34" charset="0"/>
                <a:cs typeface="Calibri" panose="020F0502020204030204" pitchFamily="34" charset="0"/>
              </a:rPr>
              <a:t>דרופבוקס</a:t>
            </a:r>
            <a:r>
              <a:rPr lang="he-IL" sz="3200" dirty="0">
                <a:latin typeface="Calibri" panose="020F0502020204030204" pitchFamily="34" charset="0"/>
                <a:cs typeface="Calibri" panose="020F0502020204030204" pitchFamily="34" charset="0"/>
              </a:rPr>
              <a:t> תעביר מידע לגורמים שלישיים על מנת לציית לחוקים, תקנה, הליך משפטי או בקשה משפטית </a:t>
            </a:r>
            <a:r>
              <a:rPr lang="he-IL" sz="3200" b="1" dirty="0">
                <a:latin typeface="Calibri" panose="020F0502020204030204" pitchFamily="34" charset="0"/>
                <a:cs typeface="Calibri" panose="020F0502020204030204" pitchFamily="34" charset="0"/>
              </a:rPr>
              <a:t>או </a:t>
            </a:r>
            <a:r>
              <a:rPr lang="he-IL" sz="3200" dirty="0">
                <a:latin typeface="Calibri" panose="020F0502020204030204" pitchFamily="34" charset="0"/>
                <a:cs typeface="Calibri" panose="020F0502020204030204" pitchFamily="34" charset="0"/>
              </a:rPr>
              <a:t>להגן על אדם </a:t>
            </a:r>
            <a:r>
              <a:rPr lang="he-IL" sz="3200" b="1" dirty="0">
                <a:latin typeface="Calibri" panose="020F0502020204030204" pitchFamily="34" charset="0"/>
                <a:cs typeface="Calibri" panose="020F0502020204030204" pitchFamily="34" charset="0"/>
              </a:rPr>
              <a:t>או </a:t>
            </a:r>
            <a:r>
              <a:rPr lang="he-IL" sz="3200" dirty="0">
                <a:latin typeface="Calibri" panose="020F0502020204030204" pitchFamily="34" charset="0"/>
                <a:cs typeface="Calibri" panose="020F0502020204030204" pitchFamily="34" charset="0"/>
              </a:rPr>
              <a:t>למנוע הונאה או ניצול לרעה של החברה </a:t>
            </a:r>
            <a:r>
              <a:rPr lang="he-IL" sz="3200" b="1" dirty="0">
                <a:latin typeface="Calibri" panose="020F0502020204030204" pitchFamily="34" charset="0"/>
                <a:cs typeface="Calibri" panose="020F0502020204030204" pitchFamily="34" charset="0"/>
              </a:rPr>
              <a:t>או </a:t>
            </a:r>
            <a:r>
              <a:rPr lang="he-IL" sz="3200" dirty="0">
                <a:latin typeface="Calibri" panose="020F0502020204030204" pitchFamily="34" charset="0"/>
                <a:cs typeface="Calibri" panose="020F0502020204030204" pitchFamily="34" charset="0"/>
              </a:rPr>
              <a:t>להגן על זכויות, רכוש, בטיחות או אינטרסים של החברה </a:t>
            </a:r>
            <a:r>
              <a:rPr lang="he-IL" sz="3200" b="1" dirty="0">
                <a:latin typeface="Calibri" panose="020F0502020204030204" pitchFamily="34" charset="0"/>
                <a:cs typeface="Calibri" panose="020F0502020204030204" pitchFamily="34" charset="0"/>
              </a:rPr>
              <a:t>או </a:t>
            </a:r>
            <a:r>
              <a:rPr lang="he-IL" sz="3200" dirty="0">
                <a:latin typeface="Calibri" panose="020F0502020204030204" pitchFamily="34" charset="0"/>
                <a:cs typeface="Calibri" panose="020F0502020204030204" pitchFamily="34" charset="0"/>
              </a:rPr>
              <a:t>לבצע משימה המתבצעת לטובת הציבור.</a:t>
            </a:r>
          </a:p>
        </p:txBody>
      </p:sp>
      <p:grpSp>
        <p:nvGrpSpPr>
          <p:cNvPr id="4" name="Group 3">
            <a:extLst>
              <a:ext uri="{FF2B5EF4-FFF2-40B4-BE49-F238E27FC236}">
                <a16:creationId xmlns:a16="http://schemas.microsoft.com/office/drawing/2014/main" id="{0B1AB215-ACF5-4872-9E95-576FFEA31D22}"/>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BA54175A-96C5-497C-A59C-BF93358D1C32}"/>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970F9042-E86B-4494-A983-9C71483C0A21}"/>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530133CD-3508-49D7-8367-4DF539B28A1E}"/>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EB79929B-F834-441D-BE72-DE5ACB4EED84}"/>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1964724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838200" y="1825624"/>
            <a:ext cx="10515600" cy="4418157"/>
          </a:xfrm>
        </p:spPr>
        <p:txBody>
          <a:bodyPr>
            <a:normAutofit/>
          </a:bodyPr>
          <a:lstStyle/>
          <a:p>
            <a:pPr marL="0" indent="0" algn="r" rtl="1">
              <a:lnSpc>
                <a:spcPct val="150000"/>
              </a:lnSpc>
              <a:buNone/>
            </a:pPr>
            <a:r>
              <a:rPr lang="he-IL" sz="3200" b="1" dirty="0">
                <a:latin typeface="Calibri" panose="020F0502020204030204" pitchFamily="34" charset="0"/>
                <a:cs typeface="Calibri" panose="020F0502020204030204" pitchFamily="34" charset="0"/>
              </a:rPr>
              <a:t>האם אני יכול לדעת איזה מידע שלי העבירו?</a:t>
            </a:r>
          </a:p>
          <a:p>
            <a:pPr marL="0" indent="0" algn="r" rtl="1">
              <a:lnSpc>
                <a:spcPct val="150000"/>
              </a:lnSpc>
              <a:buNone/>
            </a:pPr>
            <a:endParaRPr lang="he-IL" sz="3200" b="1" dirty="0">
              <a:latin typeface="Calibri" panose="020F0502020204030204" pitchFamily="34" charset="0"/>
              <a:cs typeface="Calibri" panose="020F0502020204030204" pitchFamily="34" charset="0"/>
            </a:endParaRPr>
          </a:p>
          <a:p>
            <a:pPr marL="0" indent="0" algn="r" rtl="1">
              <a:lnSpc>
                <a:spcPct val="150000"/>
              </a:lnSpc>
              <a:buNone/>
            </a:pPr>
            <a:endParaRPr lang="en-US" sz="1800" dirty="0">
              <a:latin typeface="Calibri" panose="020F0502020204030204" pitchFamily="34" charset="0"/>
              <a:cs typeface="Calibri" panose="020F0502020204030204" pitchFamily="34" charset="0"/>
            </a:endParaRPr>
          </a:p>
          <a:p>
            <a:pPr marL="0" indent="0" algn="r" rtl="1">
              <a:lnSpc>
                <a:spcPct val="150000"/>
              </a:lnSpc>
              <a:buNone/>
            </a:pPr>
            <a:r>
              <a:rPr lang="he-IL" sz="3200" dirty="0" err="1">
                <a:latin typeface="Calibri" panose="020F0502020204030204" pitchFamily="34" charset="0"/>
                <a:cs typeface="Calibri" panose="020F0502020204030204" pitchFamily="34" charset="0"/>
              </a:rPr>
              <a:t>דרופבוקס</a:t>
            </a:r>
            <a:r>
              <a:rPr lang="he-IL" sz="3200" dirty="0">
                <a:latin typeface="Calibri" panose="020F0502020204030204" pitchFamily="34" charset="0"/>
                <a:cs typeface="Calibri" panose="020F0502020204030204" pitchFamily="34" charset="0"/>
              </a:rPr>
              <a:t> מפרסמת </a:t>
            </a:r>
            <a:r>
              <a:rPr lang="he-IL" sz="3200" b="1" dirty="0">
                <a:latin typeface="Calibri" panose="020F0502020204030204" pitchFamily="34" charset="0"/>
                <a:cs typeface="Calibri" panose="020F0502020204030204" pitchFamily="34" charset="0"/>
              </a:rPr>
              <a:t>דוח שקיפות </a:t>
            </a:r>
            <a:r>
              <a:rPr lang="he-IL" sz="3200" dirty="0">
                <a:latin typeface="Calibri" panose="020F0502020204030204" pitchFamily="34" charset="0"/>
                <a:cs typeface="Calibri" panose="020F0502020204030204" pitchFamily="34" charset="0"/>
              </a:rPr>
              <a:t>בו ניתן לראות את סוגי ומספרי הבקשות שהיא מקבלת בנוגע לשיתוף המידע לרשתות האכיפה</a:t>
            </a:r>
          </a:p>
        </p:txBody>
      </p:sp>
      <p:grpSp>
        <p:nvGrpSpPr>
          <p:cNvPr id="6" name="Group 5">
            <a:extLst>
              <a:ext uri="{FF2B5EF4-FFF2-40B4-BE49-F238E27FC236}">
                <a16:creationId xmlns:a16="http://schemas.microsoft.com/office/drawing/2014/main" id="{E3B07180-4CEF-4B18-BC6C-6A6A0AC355A1}"/>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2F1C566D-1526-445F-8A86-8097E2704CD2}"/>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3AE5FF30-3706-4AD6-904C-1523922BBE7F}"/>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1E622114-AF5B-4E4A-8EA2-28DB357F26BB}"/>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0B9814AA-68E1-4048-A1B9-0580E3D86241}"/>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pic>
        <p:nvPicPr>
          <p:cNvPr id="11" name="Picture 10">
            <a:extLst>
              <a:ext uri="{FF2B5EF4-FFF2-40B4-BE49-F238E27FC236}">
                <a16:creationId xmlns:a16="http://schemas.microsoft.com/office/drawing/2014/main" id="{BEC0B2E4-29E1-4014-BE9C-ECE8AAF8B6B5}"/>
              </a:ext>
            </a:extLst>
          </p:cNvPr>
          <p:cNvPicPr>
            <a:picLocks noChangeAspect="1"/>
          </p:cNvPicPr>
          <p:nvPr/>
        </p:nvPicPr>
        <p:blipFill rotWithShape="1">
          <a:blip r:embed="rId4"/>
          <a:srcRect l="8609" t="41333" r="11718" b="38056"/>
          <a:stretch/>
        </p:blipFill>
        <p:spPr>
          <a:xfrm>
            <a:off x="1383141" y="2525942"/>
            <a:ext cx="9713568" cy="1413510"/>
          </a:xfrm>
          <a:prstGeom prst="rect">
            <a:avLst/>
          </a:prstGeom>
        </p:spPr>
      </p:pic>
    </p:spTree>
    <p:extLst>
      <p:ext uri="{BB962C8B-B14F-4D97-AF65-F5344CB8AC3E}">
        <p14:creationId xmlns:p14="http://schemas.microsoft.com/office/powerpoint/2010/main" val="4070170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marL="0" indent="0" algn="r" rtl="1">
              <a:lnSpc>
                <a:spcPct val="150000"/>
              </a:lnSpc>
              <a:buNone/>
            </a:pPr>
            <a:r>
              <a:rPr lang="he-IL" sz="3200" b="1" dirty="0">
                <a:latin typeface="Calibri" panose="020F0502020204030204" pitchFamily="34" charset="0"/>
                <a:cs typeface="Calibri" panose="020F0502020204030204" pitchFamily="34" charset="0"/>
              </a:rPr>
              <a:t>מה קורה למידע האישי כאשר מוחקים חשבון?</a:t>
            </a:r>
          </a:p>
          <a:p>
            <a:pPr algn="r" rtl="1">
              <a:lnSpc>
                <a:spcPct val="150000"/>
              </a:lnSpc>
              <a:buFontTx/>
              <a:buChar char="-"/>
            </a:pPr>
            <a:r>
              <a:rPr lang="he-IL" sz="3200" dirty="0" err="1">
                <a:latin typeface="Calibri" panose="020F0502020204030204" pitchFamily="34" charset="0"/>
                <a:cs typeface="Calibri" panose="020F0502020204030204" pitchFamily="34" charset="0"/>
              </a:rPr>
              <a:t>דרופבוקס</a:t>
            </a:r>
            <a:r>
              <a:rPr lang="he-IL" sz="3200" dirty="0">
                <a:latin typeface="Calibri" panose="020F0502020204030204" pitchFamily="34" charset="0"/>
                <a:cs typeface="Calibri" panose="020F0502020204030204" pitchFamily="34" charset="0"/>
              </a:rPr>
              <a:t> מוחקת את הנתונים לאחר 30 יום (ייתכנו איחורים)</a:t>
            </a:r>
          </a:p>
          <a:p>
            <a:pPr algn="r" rtl="1">
              <a:lnSpc>
                <a:spcPct val="150000"/>
              </a:lnSpc>
              <a:buFontTx/>
              <a:buChar char="-"/>
            </a:pPr>
            <a:r>
              <a:rPr lang="he-IL" sz="3200" dirty="0">
                <a:latin typeface="Calibri" panose="020F0502020204030204" pitchFamily="34" charset="0"/>
                <a:cs typeface="Calibri" panose="020F0502020204030204" pitchFamily="34" charset="0"/>
              </a:rPr>
              <a:t>הם </a:t>
            </a:r>
            <a:r>
              <a:rPr lang="he-IL" sz="3200" b="1" dirty="0">
                <a:latin typeface="Calibri" panose="020F0502020204030204" pitchFamily="34" charset="0"/>
                <a:cs typeface="Calibri" panose="020F0502020204030204" pitchFamily="34" charset="0"/>
              </a:rPr>
              <a:t>שומרים לעצמם את הזכות לשמור את המידע </a:t>
            </a:r>
            <a:r>
              <a:rPr lang="he-IL" sz="3200" dirty="0">
                <a:latin typeface="Calibri" panose="020F0502020204030204" pitchFamily="34" charset="0"/>
                <a:cs typeface="Calibri" panose="020F0502020204030204" pitchFamily="34" charset="0"/>
              </a:rPr>
              <a:t>במידת הצורך כדי לעמוד בהתחייבויות משפטיות, לפתור מחלוקות או לאכוף הסכמים.</a:t>
            </a:r>
          </a:p>
        </p:txBody>
      </p:sp>
      <p:grpSp>
        <p:nvGrpSpPr>
          <p:cNvPr id="4" name="Group 3">
            <a:extLst>
              <a:ext uri="{FF2B5EF4-FFF2-40B4-BE49-F238E27FC236}">
                <a16:creationId xmlns:a16="http://schemas.microsoft.com/office/drawing/2014/main" id="{2FDF8758-DDDD-4594-8347-C9C35E4EF5D0}"/>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B51FBB3A-4C9B-482F-BB7B-690E0B3AC346}"/>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8DD5E8CD-C135-48ED-AC7E-E1D84D1E5E5A}"/>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D6C3EA3A-3033-4BAF-9309-16C42555094B}"/>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679FAE8E-CD80-46E3-9849-9E05444C6E43}"/>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40564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0CB4B82B-7B84-47CD-ABA9-0F91AA45F497}"/>
              </a:ext>
            </a:extLst>
          </p:cNvPr>
          <p:cNvSpPr txBox="1">
            <a:spLocks/>
          </p:cNvSpPr>
          <p:nvPr/>
        </p:nvSpPr>
        <p:spPr>
          <a:xfrm>
            <a:off x="828161" y="65246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he-IL" sz="4400" b="1" kern="1200" dirty="0">
                <a:solidFill>
                  <a:schemeClr val="tx1"/>
                </a:solidFill>
                <a:latin typeface="Calibri" panose="020F0502020204030204" pitchFamily="34" charset="0"/>
                <a:cs typeface="Calibri" panose="020F0502020204030204" pitchFamily="34" charset="0"/>
              </a:rPr>
              <a:t>הקדמה</a:t>
            </a:r>
            <a:endParaRPr lang="en-US" sz="4400" b="1" kern="1200" dirty="0">
              <a:solidFill>
                <a:schemeClr val="tx1"/>
              </a:solidFill>
              <a:latin typeface="Calibri" panose="020F0502020204030204" pitchFamily="34" charset="0"/>
              <a:cs typeface="Calibri" panose="020F0502020204030204" pitchFamily="34" charset="0"/>
            </a:endParaRPr>
          </a:p>
        </p:txBody>
      </p:sp>
      <p:grpSp>
        <p:nvGrpSpPr>
          <p:cNvPr id="28" name="Group 27">
            <a:extLst>
              <a:ext uri="{FF2B5EF4-FFF2-40B4-BE49-F238E27FC236}">
                <a16:creationId xmlns:a16="http://schemas.microsoft.com/office/drawing/2014/main" id="{91882F1E-F960-4D4F-9E42-5EBC40E9F624}"/>
              </a:ext>
            </a:extLst>
          </p:cNvPr>
          <p:cNvGrpSpPr/>
          <p:nvPr/>
        </p:nvGrpSpPr>
        <p:grpSpPr>
          <a:xfrm>
            <a:off x="967867" y="2661679"/>
            <a:ext cx="1800000" cy="2160000"/>
            <a:chOff x="9426000" y="2675231"/>
            <a:chExt cx="1800000" cy="2160000"/>
          </a:xfrm>
        </p:grpSpPr>
        <p:sp>
          <p:nvSpPr>
            <p:cNvPr id="21" name="Oval 20">
              <a:extLst>
                <a:ext uri="{FF2B5EF4-FFF2-40B4-BE49-F238E27FC236}">
                  <a16:creationId xmlns:a16="http://schemas.microsoft.com/office/drawing/2014/main" id="{730AA230-3EFF-4589-8256-67297C81FEA9}"/>
                </a:ext>
              </a:extLst>
            </p:cNvPr>
            <p:cNvSpPr/>
            <p:nvPr/>
          </p:nvSpPr>
          <p:spPr>
            <a:xfrm>
              <a:off x="9777000" y="2675231"/>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22" name="Rectangle 21" descr="Cloud">
              <a:extLst>
                <a:ext uri="{FF2B5EF4-FFF2-40B4-BE49-F238E27FC236}">
                  <a16:creationId xmlns:a16="http://schemas.microsoft.com/office/drawing/2014/main" id="{7BE53CCC-45FE-4316-8263-7864F9AC9A32}"/>
                </a:ext>
              </a:extLst>
            </p:cNvPr>
            <p:cNvSpPr/>
            <p:nvPr/>
          </p:nvSpPr>
          <p:spPr>
            <a:xfrm>
              <a:off x="10011000" y="2909231"/>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EDFF3E4B-690E-41AF-8D4A-6EB5E088B61E}"/>
                </a:ext>
              </a:extLst>
            </p:cNvPr>
            <p:cNvSpPr/>
            <p:nvPr/>
          </p:nvSpPr>
          <p:spPr>
            <a:xfrm>
              <a:off x="9426000" y="4115231"/>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he-IL" sz="2100" b="1" kern="1200">
                  <a:latin typeface="Calibri" panose="020F0502020204030204" pitchFamily="34" charset="0"/>
                  <a:cs typeface="Calibri" panose="020F0502020204030204" pitchFamily="34" charset="0"/>
                </a:rPr>
                <a:t>מחשוב ענן</a:t>
              </a:r>
              <a:endParaRPr lang="en-US" sz="2100" kern="1200">
                <a:latin typeface="Calibri" panose="020F0502020204030204" pitchFamily="34" charset="0"/>
                <a:cs typeface="Calibri" panose="020F0502020204030204" pitchFamily="34" charset="0"/>
              </a:endParaRPr>
            </a:p>
          </p:txBody>
        </p:sp>
      </p:grpSp>
      <p:grpSp>
        <p:nvGrpSpPr>
          <p:cNvPr id="33" name="Group 32">
            <a:extLst>
              <a:ext uri="{FF2B5EF4-FFF2-40B4-BE49-F238E27FC236}">
                <a16:creationId xmlns:a16="http://schemas.microsoft.com/office/drawing/2014/main" id="{73BD8B08-9C1B-477B-8F34-17EA2C44F522}"/>
              </a:ext>
            </a:extLst>
          </p:cNvPr>
          <p:cNvGrpSpPr/>
          <p:nvPr/>
        </p:nvGrpSpPr>
        <p:grpSpPr>
          <a:xfrm>
            <a:off x="3787245" y="2661679"/>
            <a:ext cx="1800000" cy="2160000"/>
            <a:chOff x="7311000" y="2675231"/>
            <a:chExt cx="1800000" cy="2160000"/>
          </a:xfrm>
        </p:grpSpPr>
        <p:sp>
          <p:nvSpPr>
            <p:cNvPr id="34" name="Oval 33">
              <a:extLst>
                <a:ext uri="{FF2B5EF4-FFF2-40B4-BE49-F238E27FC236}">
                  <a16:creationId xmlns:a16="http://schemas.microsoft.com/office/drawing/2014/main" id="{9FFB665B-1B3D-4347-8594-BC3FC1E127C0}"/>
                </a:ext>
              </a:extLst>
            </p:cNvPr>
            <p:cNvSpPr/>
            <p:nvPr/>
          </p:nvSpPr>
          <p:spPr>
            <a:xfrm>
              <a:off x="7662000" y="2675231"/>
              <a:ext cx="1098000" cy="1098000"/>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5" name="Rectangle 34" descr="Magnifying glass">
              <a:extLst>
                <a:ext uri="{FF2B5EF4-FFF2-40B4-BE49-F238E27FC236}">
                  <a16:creationId xmlns:a16="http://schemas.microsoft.com/office/drawing/2014/main" id="{2957429D-C481-42B6-9FE7-FB4360B286ED}"/>
                </a:ext>
              </a:extLst>
            </p:cNvPr>
            <p:cNvSpPr/>
            <p:nvPr/>
          </p:nvSpPr>
          <p:spPr>
            <a:xfrm>
              <a:off x="7896000" y="2909231"/>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6" name="Freeform: Shape 35">
              <a:extLst>
                <a:ext uri="{FF2B5EF4-FFF2-40B4-BE49-F238E27FC236}">
                  <a16:creationId xmlns:a16="http://schemas.microsoft.com/office/drawing/2014/main" id="{94C92185-A1C7-4289-B0DC-B712AE35E481}"/>
                </a:ext>
              </a:extLst>
            </p:cNvPr>
            <p:cNvSpPr/>
            <p:nvPr/>
          </p:nvSpPr>
          <p:spPr>
            <a:xfrm>
              <a:off x="7311000" y="4115231"/>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he-IL" sz="2100" b="1" kern="1200">
                  <a:latin typeface="Calibri" panose="020F0502020204030204" pitchFamily="34" charset="0"/>
                  <a:cs typeface="Calibri" panose="020F0502020204030204" pitchFamily="34" charset="0"/>
                </a:rPr>
                <a:t>ראיות</a:t>
              </a:r>
              <a:endParaRPr lang="en-US" sz="2100" kern="1200">
                <a:latin typeface="Calibri" panose="020F0502020204030204" pitchFamily="34" charset="0"/>
                <a:cs typeface="Calibri" panose="020F0502020204030204" pitchFamily="34" charset="0"/>
              </a:endParaRPr>
            </a:p>
          </p:txBody>
        </p:sp>
      </p:grpSp>
      <p:grpSp>
        <p:nvGrpSpPr>
          <p:cNvPr id="37" name="Group 36">
            <a:extLst>
              <a:ext uri="{FF2B5EF4-FFF2-40B4-BE49-F238E27FC236}">
                <a16:creationId xmlns:a16="http://schemas.microsoft.com/office/drawing/2014/main" id="{707551C0-1A5A-47E3-A7DC-532A16FA4CB1}"/>
              </a:ext>
            </a:extLst>
          </p:cNvPr>
          <p:cNvGrpSpPr/>
          <p:nvPr/>
        </p:nvGrpSpPr>
        <p:grpSpPr>
          <a:xfrm>
            <a:off x="6606623" y="2661679"/>
            <a:ext cx="1800000" cy="2160000"/>
            <a:chOff x="3081000" y="2675231"/>
            <a:chExt cx="1800000" cy="2160000"/>
          </a:xfrm>
        </p:grpSpPr>
        <p:sp>
          <p:nvSpPr>
            <p:cNvPr id="38" name="Oval 37">
              <a:extLst>
                <a:ext uri="{FF2B5EF4-FFF2-40B4-BE49-F238E27FC236}">
                  <a16:creationId xmlns:a16="http://schemas.microsoft.com/office/drawing/2014/main" id="{7985526C-E135-4B10-9FF4-F48A12758467}"/>
                </a:ext>
              </a:extLst>
            </p:cNvPr>
            <p:cNvSpPr/>
            <p:nvPr/>
          </p:nvSpPr>
          <p:spPr>
            <a:xfrm>
              <a:off x="3432000" y="2675231"/>
              <a:ext cx="1098000" cy="109800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9" name="Rectangle 38" descr="User">
              <a:extLst>
                <a:ext uri="{FF2B5EF4-FFF2-40B4-BE49-F238E27FC236}">
                  <a16:creationId xmlns:a16="http://schemas.microsoft.com/office/drawing/2014/main" id="{EA6931C0-08C1-4F25-822B-BC78D8C0D826}"/>
                </a:ext>
              </a:extLst>
            </p:cNvPr>
            <p:cNvSpPr/>
            <p:nvPr/>
          </p:nvSpPr>
          <p:spPr>
            <a:xfrm>
              <a:off x="3666000" y="29092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0" name="Freeform: Shape 39">
              <a:extLst>
                <a:ext uri="{FF2B5EF4-FFF2-40B4-BE49-F238E27FC236}">
                  <a16:creationId xmlns:a16="http://schemas.microsoft.com/office/drawing/2014/main" id="{BF2F7CEB-F586-4743-99BB-459CF825A047}"/>
                </a:ext>
              </a:extLst>
            </p:cNvPr>
            <p:cNvSpPr/>
            <p:nvPr/>
          </p:nvSpPr>
          <p:spPr>
            <a:xfrm>
              <a:off x="3081000" y="4115231"/>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he-IL" sz="2100" b="1" kern="1200" dirty="0">
                  <a:latin typeface="Calibri" panose="020F0502020204030204" pitchFamily="34" charset="0"/>
                  <a:cs typeface="Calibri" panose="020F0502020204030204" pitchFamily="34" charset="0"/>
                </a:rPr>
                <a:t>אנונימיות ופרטיות</a:t>
              </a:r>
              <a:endParaRPr lang="en-US" sz="2100" kern="1200" dirty="0">
                <a:latin typeface="Calibri" panose="020F0502020204030204" pitchFamily="34" charset="0"/>
                <a:cs typeface="Calibri" panose="020F0502020204030204" pitchFamily="34" charset="0"/>
              </a:endParaRPr>
            </a:p>
          </p:txBody>
        </p:sp>
      </p:grpSp>
      <p:grpSp>
        <p:nvGrpSpPr>
          <p:cNvPr id="29" name="Group 28">
            <a:extLst>
              <a:ext uri="{FF2B5EF4-FFF2-40B4-BE49-F238E27FC236}">
                <a16:creationId xmlns:a16="http://schemas.microsoft.com/office/drawing/2014/main" id="{44FBA033-E590-4937-AC5F-85084B7D9171}"/>
              </a:ext>
            </a:extLst>
          </p:cNvPr>
          <p:cNvGrpSpPr/>
          <p:nvPr/>
        </p:nvGrpSpPr>
        <p:grpSpPr>
          <a:xfrm>
            <a:off x="9426000" y="2661679"/>
            <a:ext cx="1800000" cy="2160000"/>
            <a:chOff x="966000" y="2675231"/>
            <a:chExt cx="1800000" cy="2160000"/>
          </a:xfrm>
        </p:grpSpPr>
        <p:sp>
          <p:nvSpPr>
            <p:cNvPr id="30" name="Oval 29">
              <a:extLst>
                <a:ext uri="{FF2B5EF4-FFF2-40B4-BE49-F238E27FC236}">
                  <a16:creationId xmlns:a16="http://schemas.microsoft.com/office/drawing/2014/main" id="{A4EFD670-1178-4A6E-9D29-BE8569304C6D}"/>
                </a:ext>
              </a:extLst>
            </p:cNvPr>
            <p:cNvSpPr/>
            <p:nvPr/>
          </p:nvSpPr>
          <p:spPr>
            <a:xfrm>
              <a:off x="1317000" y="2675231"/>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31" name="Rectangle 30" descr="Judge male with solid fill">
              <a:extLst>
                <a:ext uri="{FF2B5EF4-FFF2-40B4-BE49-F238E27FC236}">
                  <a16:creationId xmlns:a16="http://schemas.microsoft.com/office/drawing/2014/main" id="{89E5BF47-19EA-429D-83C4-E35F76693231}"/>
                </a:ext>
              </a:extLst>
            </p:cNvPr>
            <p:cNvSpPr/>
            <p:nvPr/>
          </p:nvSpPr>
          <p:spPr>
            <a:xfrm>
              <a:off x="1551000" y="290923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2" name="Freeform: Shape 31">
              <a:extLst>
                <a:ext uri="{FF2B5EF4-FFF2-40B4-BE49-F238E27FC236}">
                  <a16:creationId xmlns:a16="http://schemas.microsoft.com/office/drawing/2014/main" id="{8A8DC6E8-8C2A-4525-B602-4ED2655948F9}"/>
                </a:ext>
              </a:extLst>
            </p:cNvPr>
            <p:cNvSpPr/>
            <p:nvPr/>
          </p:nvSpPr>
          <p:spPr>
            <a:xfrm>
              <a:off x="966000" y="4115231"/>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he-IL" sz="2100" b="1" kern="1200" dirty="0">
                  <a:latin typeface="Calibri" panose="020F0502020204030204" pitchFamily="34" charset="0"/>
                  <a:cs typeface="Calibri" panose="020F0502020204030204" pitchFamily="34" charset="0"/>
                </a:rPr>
                <a:t>"חוק המחשבים" וחוקים נוספים</a:t>
              </a:r>
              <a:endParaRPr lang="en-US" sz="21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071710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838200" y="1825624"/>
            <a:ext cx="10515600" cy="4418157"/>
          </a:xfrm>
        </p:spPr>
        <p:txBody>
          <a:bodyPr>
            <a:normAutofit/>
          </a:bodyPr>
          <a:lstStyle/>
          <a:p>
            <a:pPr marL="0" indent="0" algn="r" rtl="1">
              <a:lnSpc>
                <a:spcPct val="120000"/>
              </a:lnSpc>
              <a:buNone/>
            </a:pPr>
            <a:r>
              <a:rPr lang="he-IL" sz="3200" dirty="0">
                <a:latin typeface="Calibri" panose="020F0502020204030204" pitchFamily="34" charset="0"/>
                <a:cs typeface="Calibri" panose="020F0502020204030204" pitchFamily="34" charset="0"/>
              </a:rPr>
              <a:t>"איננו אחראים לתוכן שאנשים מפרסמים ומשתפים באמצעות השירותים."</a:t>
            </a:r>
          </a:p>
          <a:p>
            <a:pPr marL="0" indent="0" algn="r" rtl="1">
              <a:lnSpc>
                <a:spcPct val="120000"/>
              </a:lnSpc>
              <a:buNone/>
            </a:pPr>
            <a:r>
              <a:rPr lang="he-IL" sz="3200" b="1" dirty="0">
                <a:latin typeface="Calibri" panose="020F0502020204030204" pitchFamily="34" charset="0"/>
                <a:cs typeface="Calibri" panose="020F0502020204030204" pitchFamily="34" charset="0"/>
              </a:rPr>
              <a:t>כלומר, אדם יכול להפר את החוק, לשמור בענן אלפי מספרים של כרטיסי אשראי ופרטים אישיים ולספק הענן לא יהיה אכפת.</a:t>
            </a:r>
          </a:p>
        </p:txBody>
      </p:sp>
      <p:grpSp>
        <p:nvGrpSpPr>
          <p:cNvPr id="4" name="Group 3">
            <a:extLst>
              <a:ext uri="{FF2B5EF4-FFF2-40B4-BE49-F238E27FC236}">
                <a16:creationId xmlns:a16="http://schemas.microsoft.com/office/drawing/2014/main" id="{21BE46F7-D4EC-4AEA-B926-C9DF47F73B69}"/>
              </a:ext>
            </a:extLst>
          </p:cNvPr>
          <p:cNvGrpSpPr/>
          <p:nvPr/>
        </p:nvGrpSpPr>
        <p:grpSpPr>
          <a:xfrm>
            <a:off x="292778" y="63985"/>
            <a:ext cx="1090363" cy="1107332"/>
            <a:chOff x="292778" y="63985"/>
            <a:chExt cx="1090363" cy="1107332"/>
          </a:xfrm>
        </p:grpSpPr>
        <p:sp>
          <p:nvSpPr>
            <p:cNvPr id="5" name="TextBox 4">
              <a:extLst>
                <a:ext uri="{FF2B5EF4-FFF2-40B4-BE49-F238E27FC236}">
                  <a16:creationId xmlns:a16="http://schemas.microsoft.com/office/drawing/2014/main" id="{DF170320-98B4-4548-AC57-134E4D368A39}"/>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32ABBC15-97BA-42BF-A027-1090A5CCF368}"/>
                </a:ext>
              </a:extLst>
            </p:cNvPr>
            <p:cNvGrpSpPr/>
            <p:nvPr/>
          </p:nvGrpSpPr>
          <p:grpSpPr>
            <a:xfrm>
              <a:off x="468960" y="63985"/>
              <a:ext cx="738000" cy="738000"/>
              <a:chOff x="5547000" y="2880000"/>
              <a:chExt cx="1098000" cy="1098000"/>
            </a:xfrm>
          </p:grpSpPr>
          <p:sp>
            <p:nvSpPr>
              <p:cNvPr id="7" name="Oval 6">
                <a:extLst>
                  <a:ext uri="{FF2B5EF4-FFF2-40B4-BE49-F238E27FC236}">
                    <a16:creationId xmlns:a16="http://schemas.microsoft.com/office/drawing/2014/main" id="{48921EFB-07CF-4D04-B320-958340531286}"/>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Cloud">
                <a:extLst>
                  <a:ext uri="{FF2B5EF4-FFF2-40B4-BE49-F238E27FC236}">
                    <a16:creationId xmlns:a16="http://schemas.microsoft.com/office/drawing/2014/main" id="{D094E5A4-C3F8-4D27-8D5F-99AEDB9D4997}"/>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1660678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2152650" y="1825624"/>
            <a:ext cx="9201150" cy="4418157"/>
          </a:xfrm>
        </p:spPr>
        <p:txBody>
          <a:bodyPr>
            <a:normAutofit fontScale="92500" lnSpcReduction="20000"/>
          </a:bodyPr>
          <a:lstStyle/>
          <a:p>
            <a:pPr marL="0" indent="0" algn="l">
              <a:lnSpc>
                <a:spcPct val="120000"/>
              </a:lnSpc>
              <a:buNone/>
            </a:pPr>
            <a:r>
              <a:rPr lang="en-US" sz="3200" dirty="0">
                <a:latin typeface="Calibri" panose="020F0502020204030204" pitchFamily="34" charset="0"/>
                <a:cs typeface="Calibri" panose="020F0502020204030204" pitchFamily="34" charset="0"/>
              </a:rPr>
              <a:t>“DROPBOX, ITS AFFILIATES, SUPPLIERS OR DISTRIBUTORS </a:t>
            </a:r>
            <a:r>
              <a:rPr lang="en-US" sz="3200" b="1" dirty="0">
                <a:latin typeface="Calibri" panose="020F0502020204030204" pitchFamily="34" charset="0"/>
                <a:cs typeface="Calibri" panose="020F0502020204030204" pitchFamily="34" charset="0"/>
              </a:rPr>
              <a:t>WON’T BE LIABLE FOR:</a:t>
            </a:r>
          </a:p>
          <a:p>
            <a:pPr marL="0" indent="0" algn="l">
              <a:lnSpc>
                <a:spcPct val="120000"/>
              </a:lnSpc>
              <a:buNone/>
            </a:pPr>
            <a:endParaRPr lang="en-US" sz="3200" dirty="0">
              <a:latin typeface="Calibri" panose="020F0502020204030204" pitchFamily="34" charset="0"/>
              <a:cs typeface="Calibri" panose="020F0502020204030204" pitchFamily="34" charset="0"/>
            </a:endParaRPr>
          </a:p>
          <a:p>
            <a:pPr marL="0" indent="0" algn="l">
              <a:lnSpc>
                <a:spcPct val="120000"/>
              </a:lnSpc>
              <a:buNone/>
            </a:pPr>
            <a:r>
              <a:rPr lang="en-US" sz="3200" dirty="0" err="1">
                <a:latin typeface="Calibri" panose="020F0502020204030204" pitchFamily="34" charset="0"/>
                <a:cs typeface="Calibri" panose="020F0502020204030204" pitchFamily="34" charset="0"/>
              </a:rPr>
              <a:t>i</a:t>
            </a:r>
            <a:r>
              <a:rPr lang="en-US" sz="3200" dirty="0">
                <a:latin typeface="Calibri" panose="020F0502020204030204" pitchFamily="34" charset="0"/>
                <a:cs typeface="Calibri" panose="020F0502020204030204" pitchFamily="34" charset="0"/>
              </a:rPr>
              <a:t>. ANY INDIRECT, SPECIAL, INCIDENTAL, PUNITIVE, EXEMPLARY, OR CONSEQUENTIAL DAMAGES, OR</a:t>
            </a:r>
          </a:p>
          <a:p>
            <a:pPr marL="0" indent="0" algn="l">
              <a:lnSpc>
                <a:spcPct val="120000"/>
              </a:lnSpc>
              <a:buNone/>
            </a:pPr>
            <a:endParaRPr lang="en-US" sz="3200" dirty="0">
              <a:latin typeface="Calibri" panose="020F0502020204030204" pitchFamily="34" charset="0"/>
              <a:cs typeface="Calibri" panose="020F0502020204030204" pitchFamily="34" charset="0"/>
            </a:endParaRPr>
          </a:p>
          <a:p>
            <a:pPr marL="0" indent="0" algn="l">
              <a:lnSpc>
                <a:spcPct val="120000"/>
              </a:lnSpc>
              <a:buNone/>
            </a:pPr>
            <a:r>
              <a:rPr lang="en-US" sz="3200" dirty="0">
                <a:latin typeface="Calibri" panose="020F0502020204030204" pitchFamily="34" charset="0"/>
                <a:cs typeface="Calibri" panose="020F0502020204030204" pitchFamily="34" charset="0"/>
              </a:rPr>
              <a:t>ii. ANY LOSS OF USE, DATA, BUSINESS, OR PROFITS, REGARDLESS OF LEGAL THEORY.”</a:t>
            </a:r>
            <a:endParaRPr lang="he-IL" sz="32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2154F92-C427-4507-974D-DE84D3AA71B4}"/>
              </a:ext>
            </a:extLst>
          </p:cNvPr>
          <p:cNvGrpSpPr/>
          <p:nvPr/>
        </p:nvGrpSpPr>
        <p:grpSpPr>
          <a:xfrm>
            <a:off x="292778" y="63985"/>
            <a:ext cx="1090363" cy="1107332"/>
            <a:chOff x="292778" y="63985"/>
            <a:chExt cx="1090363" cy="1107332"/>
          </a:xfrm>
        </p:grpSpPr>
        <p:sp>
          <p:nvSpPr>
            <p:cNvPr id="5" name="TextBox 4">
              <a:extLst>
                <a:ext uri="{FF2B5EF4-FFF2-40B4-BE49-F238E27FC236}">
                  <a16:creationId xmlns:a16="http://schemas.microsoft.com/office/drawing/2014/main" id="{9FC39C35-BB7C-43DA-8FF4-7A62860025BF}"/>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CCB2E39D-A093-452E-B9BB-F91B7E638686}"/>
                </a:ext>
              </a:extLst>
            </p:cNvPr>
            <p:cNvGrpSpPr/>
            <p:nvPr/>
          </p:nvGrpSpPr>
          <p:grpSpPr>
            <a:xfrm>
              <a:off x="468960" y="63985"/>
              <a:ext cx="738000" cy="738000"/>
              <a:chOff x="5547000" y="2880000"/>
              <a:chExt cx="1098000" cy="1098000"/>
            </a:xfrm>
          </p:grpSpPr>
          <p:sp>
            <p:nvSpPr>
              <p:cNvPr id="7" name="Oval 6">
                <a:extLst>
                  <a:ext uri="{FF2B5EF4-FFF2-40B4-BE49-F238E27FC236}">
                    <a16:creationId xmlns:a16="http://schemas.microsoft.com/office/drawing/2014/main" id="{E554F008-8538-4182-893C-3420E81EB57C}"/>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Cloud">
                <a:extLst>
                  <a:ext uri="{FF2B5EF4-FFF2-40B4-BE49-F238E27FC236}">
                    <a16:creationId xmlns:a16="http://schemas.microsoft.com/office/drawing/2014/main" id="{CFEC4FE5-B505-4A18-A6C1-B7D22274DFE2}"/>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289928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63B843B8-361A-41BE-9F46-CBA894618F9A}"/>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B6396F18-1A5E-4B23-81EF-275EE6E8C015}"/>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0056567-C9AB-419C-A645-F8139AB6F54F}"/>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3E4A2C5D-4B72-4878-A57F-E48C102BDACC}"/>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215569B8-0841-4744-B068-D58352AD7128}"/>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pic>
        <p:nvPicPr>
          <p:cNvPr id="16" name="Picture 15" descr="Text, application&#10;&#10;Description automatically generated">
            <a:extLst>
              <a:ext uri="{FF2B5EF4-FFF2-40B4-BE49-F238E27FC236}">
                <a16:creationId xmlns:a16="http://schemas.microsoft.com/office/drawing/2014/main" id="{EF7A3FB0-A78E-4823-8472-389B0786E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435" y="1789391"/>
            <a:ext cx="5123037" cy="3713578"/>
          </a:xfrm>
          <a:prstGeom prst="rect">
            <a:avLst/>
          </a:prstGeom>
          <a:ln>
            <a:solidFill>
              <a:schemeClr val="tx1"/>
            </a:solidFill>
          </a:ln>
        </p:spPr>
      </p:pic>
      <p:pic>
        <p:nvPicPr>
          <p:cNvPr id="23" name="Picture 22" descr="Text&#10;&#10;Description automatically generated">
            <a:extLst>
              <a:ext uri="{FF2B5EF4-FFF2-40B4-BE49-F238E27FC236}">
                <a16:creationId xmlns:a16="http://schemas.microsoft.com/office/drawing/2014/main" id="{5B210756-8219-4CBD-9CB9-7A7F7F7E6F87}"/>
              </a:ext>
            </a:extLst>
          </p:cNvPr>
          <p:cNvPicPr>
            <a:picLocks noChangeAspect="1"/>
          </p:cNvPicPr>
          <p:nvPr/>
        </p:nvPicPr>
        <p:blipFill rotWithShape="1">
          <a:blip r:embed="rId5">
            <a:extLst>
              <a:ext uri="{28A0092B-C50C-407E-A947-70E740481C1C}">
                <a14:useLocalDpi xmlns:a14="http://schemas.microsoft.com/office/drawing/2010/main" val="0"/>
              </a:ext>
            </a:extLst>
          </a:blip>
          <a:srcRect r="1065"/>
          <a:stretch/>
        </p:blipFill>
        <p:spPr>
          <a:xfrm>
            <a:off x="227096" y="1789391"/>
            <a:ext cx="6558713" cy="3713578"/>
          </a:xfrm>
          <a:prstGeom prst="rect">
            <a:avLst/>
          </a:prstGeom>
          <a:ln>
            <a:solidFill>
              <a:schemeClr val="tx1"/>
            </a:solidFill>
          </a:ln>
        </p:spPr>
      </p:pic>
    </p:spTree>
    <p:extLst>
      <p:ext uri="{BB962C8B-B14F-4D97-AF65-F5344CB8AC3E}">
        <p14:creationId xmlns:p14="http://schemas.microsoft.com/office/powerpoint/2010/main" val="104513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מחשוב ענן- מה קורה אם...?</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381124" y="1564749"/>
            <a:ext cx="9972675" cy="4704949"/>
          </a:xfrm>
        </p:spPr>
        <p:txBody>
          <a:bodyPr>
            <a:normAutofit/>
          </a:bodyPr>
          <a:lstStyle/>
          <a:p>
            <a:pPr marL="0" indent="0" algn="r" rtl="1">
              <a:lnSpc>
                <a:spcPct val="120000"/>
              </a:lnSpc>
              <a:buNone/>
            </a:pPr>
            <a:r>
              <a:rPr lang="he-IL" sz="3200" u="sng" dirty="0">
                <a:latin typeface="Calibri" panose="020F0502020204030204" pitchFamily="34" charset="0"/>
                <a:cs typeface="Calibri" panose="020F0502020204030204" pitchFamily="34" charset="0"/>
              </a:rPr>
              <a:t>נחזור לשאלות...</a:t>
            </a:r>
          </a:p>
          <a:p>
            <a:pPr algn="r" rtl="1">
              <a:lnSpc>
                <a:spcPct val="120000"/>
              </a:lnSpc>
              <a:buFontTx/>
              <a:buChar char="-"/>
            </a:pPr>
            <a:r>
              <a:rPr lang="he-IL" sz="3200" b="1" dirty="0">
                <a:latin typeface="Calibri" panose="020F0502020204030204" pitchFamily="34" charset="0"/>
                <a:cs typeface="Calibri" panose="020F0502020204030204" pitchFamily="34" charset="0"/>
              </a:rPr>
              <a:t>מה קורה אם יש דליפת נתונים מהענן שלי? </a:t>
            </a:r>
          </a:p>
          <a:p>
            <a:pPr marL="0" indent="0" algn="r" rtl="1">
              <a:lnSpc>
                <a:spcPct val="120000"/>
              </a:lnSpc>
              <a:buNone/>
            </a:pPr>
            <a:endParaRPr lang="he-IL" sz="3200" b="1" dirty="0">
              <a:latin typeface="Calibri" panose="020F0502020204030204" pitchFamily="34" charset="0"/>
              <a:cs typeface="Calibri" panose="020F0502020204030204" pitchFamily="34" charset="0"/>
            </a:endParaRPr>
          </a:p>
          <a:p>
            <a:pPr algn="r" rtl="1">
              <a:lnSpc>
                <a:spcPct val="120000"/>
              </a:lnSpc>
              <a:buFontTx/>
              <a:buChar char="-"/>
            </a:pPr>
            <a:r>
              <a:rPr lang="he-IL" sz="3200" b="1" dirty="0">
                <a:latin typeface="Calibri" panose="020F0502020204030204" pitchFamily="34" charset="0"/>
                <a:cs typeface="Calibri" panose="020F0502020204030204" pitchFamily="34" charset="0"/>
              </a:rPr>
              <a:t>מה קורה אם נמחק המידע שלי? </a:t>
            </a:r>
          </a:p>
          <a:p>
            <a:pPr algn="r" rtl="1">
              <a:lnSpc>
                <a:spcPct val="120000"/>
              </a:lnSpc>
              <a:buFontTx/>
              <a:buChar char="-"/>
            </a:pPr>
            <a:endParaRPr lang="he-IL" sz="3200" b="1" dirty="0">
              <a:latin typeface="Calibri" panose="020F0502020204030204" pitchFamily="34" charset="0"/>
              <a:cs typeface="Calibri" panose="020F0502020204030204" pitchFamily="34" charset="0"/>
            </a:endParaRPr>
          </a:p>
          <a:p>
            <a:pPr algn="r" rtl="1">
              <a:lnSpc>
                <a:spcPct val="120000"/>
              </a:lnSpc>
              <a:buFontTx/>
              <a:buChar char="-"/>
            </a:pPr>
            <a:r>
              <a:rPr lang="he-IL" sz="3200" b="1" dirty="0">
                <a:latin typeface="Calibri" panose="020F0502020204030204" pitchFamily="34" charset="0"/>
                <a:cs typeface="Calibri" panose="020F0502020204030204" pitchFamily="34" charset="0"/>
              </a:rPr>
              <a:t>מה קורה אם נגרם נזק לנתונים המאוחסנים בענן שלי?</a:t>
            </a:r>
            <a:r>
              <a:rPr lang="he-IL" sz="3200" dirty="0">
                <a:latin typeface="Calibri" panose="020F0502020204030204" pitchFamily="34" charset="0"/>
                <a:cs typeface="Calibri" panose="020F0502020204030204" pitchFamily="34" charset="0"/>
              </a:rPr>
              <a:t> </a:t>
            </a:r>
            <a:endParaRPr lang="he-IL" sz="3200" b="1" dirty="0">
              <a:latin typeface="Calibri" panose="020F0502020204030204" pitchFamily="34" charset="0"/>
              <a:cs typeface="Calibri" panose="020F0502020204030204" pitchFamily="34" charset="0"/>
            </a:endParaRPr>
          </a:p>
          <a:p>
            <a:pPr marL="0" indent="0" algn="r" rtl="1">
              <a:lnSpc>
                <a:spcPct val="120000"/>
              </a:lnSpc>
              <a:buNone/>
            </a:pPr>
            <a:endParaRPr lang="en-US" sz="3200"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63B843B8-361A-41BE-9F46-CBA894618F9A}"/>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B6396F18-1A5E-4B23-81EF-275EE6E8C015}"/>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E0056567-C9AB-419C-A645-F8139AB6F54F}"/>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3E4A2C5D-4B72-4878-A57F-E48C102BDACC}"/>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215569B8-0841-4744-B068-D58352AD7128}"/>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grpSp>
        <p:nvGrpSpPr>
          <p:cNvPr id="16" name="Group 15">
            <a:extLst>
              <a:ext uri="{FF2B5EF4-FFF2-40B4-BE49-F238E27FC236}">
                <a16:creationId xmlns:a16="http://schemas.microsoft.com/office/drawing/2014/main" id="{4A05D6B2-4523-4682-9EED-D5DA29572035}"/>
              </a:ext>
            </a:extLst>
          </p:cNvPr>
          <p:cNvGrpSpPr/>
          <p:nvPr/>
        </p:nvGrpSpPr>
        <p:grpSpPr>
          <a:xfrm>
            <a:off x="1647318" y="2268637"/>
            <a:ext cx="9533826" cy="1291965"/>
            <a:chOff x="1647318" y="2268637"/>
            <a:chExt cx="9533826" cy="1291965"/>
          </a:xfrm>
        </p:grpSpPr>
        <p:sp>
          <p:nvSpPr>
            <p:cNvPr id="2" name="TextBox 1">
              <a:extLst>
                <a:ext uri="{FF2B5EF4-FFF2-40B4-BE49-F238E27FC236}">
                  <a16:creationId xmlns:a16="http://schemas.microsoft.com/office/drawing/2014/main" id="{8D3D9D07-9FA4-44B3-8685-17BB266B2315}"/>
                </a:ext>
              </a:extLst>
            </p:cNvPr>
            <p:cNvSpPr txBox="1"/>
            <p:nvPr/>
          </p:nvSpPr>
          <p:spPr>
            <a:xfrm>
              <a:off x="1647318" y="2268637"/>
              <a:ext cx="3092514" cy="954107"/>
            </a:xfrm>
            <a:prstGeom prst="rect">
              <a:avLst/>
            </a:prstGeom>
            <a:noFill/>
          </p:spPr>
          <p:txBody>
            <a:bodyPr wrap="none" rtlCol="0">
              <a:spAutoFit/>
            </a:bodyPr>
            <a:lstStyle/>
            <a:p>
              <a:pPr algn="r" rtl="1"/>
              <a:r>
                <a:rPr lang="he-IL" sz="3600" b="1" dirty="0">
                  <a:solidFill>
                    <a:srgbClr val="FF0000"/>
                  </a:solidFill>
                  <a:latin typeface="Calibri" panose="020F0502020204030204" pitchFamily="34" charset="0"/>
                  <a:cs typeface="Calibri" panose="020F0502020204030204" pitchFamily="34" charset="0"/>
                </a:rPr>
                <a:t>האחריות היא על</a:t>
              </a:r>
            </a:p>
            <a:p>
              <a:endParaRPr lang="en-IL" sz="2000" dirty="0"/>
            </a:p>
          </p:txBody>
        </p:sp>
        <p:sp>
          <p:nvSpPr>
            <p:cNvPr id="11" name="TextBox 10">
              <a:extLst>
                <a:ext uri="{FF2B5EF4-FFF2-40B4-BE49-F238E27FC236}">
                  <a16:creationId xmlns:a16="http://schemas.microsoft.com/office/drawing/2014/main" id="{659947DE-C08D-4492-8891-D1D949A7FFA6}"/>
                </a:ext>
              </a:extLst>
            </p:cNvPr>
            <p:cNvSpPr txBox="1"/>
            <p:nvPr/>
          </p:nvSpPr>
          <p:spPr>
            <a:xfrm>
              <a:off x="8417689" y="2914271"/>
              <a:ext cx="2763455" cy="646331"/>
            </a:xfrm>
            <a:prstGeom prst="rect">
              <a:avLst/>
            </a:prstGeom>
            <a:noFill/>
          </p:spPr>
          <p:txBody>
            <a:bodyPr wrap="square">
              <a:spAutoFit/>
            </a:bodyPr>
            <a:lstStyle/>
            <a:p>
              <a:pPr algn="r" rtl="1"/>
              <a:r>
                <a:rPr lang="he-IL" sz="3600" b="1" dirty="0">
                  <a:solidFill>
                    <a:srgbClr val="FF0000"/>
                  </a:solidFill>
                  <a:latin typeface="Calibri" panose="020F0502020204030204" pitchFamily="34" charset="0"/>
                  <a:cs typeface="Calibri" panose="020F0502020204030204" pitchFamily="34" charset="0"/>
                </a:rPr>
                <a:t>המשתמש!!!</a:t>
              </a:r>
              <a:endParaRPr lang="en-IL" sz="3600" dirty="0"/>
            </a:p>
          </p:txBody>
        </p:sp>
      </p:grpSp>
      <p:grpSp>
        <p:nvGrpSpPr>
          <p:cNvPr id="17" name="Group 16">
            <a:extLst>
              <a:ext uri="{FF2B5EF4-FFF2-40B4-BE49-F238E27FC236}">
                <a16:creationId xmlns:a16="http://schemas.microsoft.com/office/drawing/2014/main" id="{7D2033AB-516E-4700-AF97-115BC7C2E825}"/>
              </a:ext>
            </a:extLst>
          </p:cNvPr>
          <p:cNvGrpSpPr/>
          <p:nvPr/>
        </p:nvGrpSpPr>
        <p:grpSpPr>
          <a:xfrm>
            <a:off x="3228300" y="3711553"/>
            <a:ext cx="7952843" cy="1262688"/>
            <a:chOff x="3228300" y="3711553"/>
            <a:chExt cx="7952843" cy="1262688"/>
          </a:xfrm>
        </p:grpSpPr>
        <p:sp>
          <p:nvSpPr>
            <p:cNvPr id="12" name="TextBox 11">
              <a:extLst>
                <a:ext uri="{FF2B5EF4-FFF2-40B4-BE49-F238E27FC236}">
                  <a16:creationId xmlns:a16="http://schemas.microsoft.com/office/drawing/2014/main" id="{0CC89894-E300-47A9-911C-5D5169B2D28E}"/>
                </a:ext>
              </a:extLst>
            </p:cNvPr>
            <p:cNvSpPr txBox="1"/>
            <p:nvPr/>
          </p:nvSpPr>
          <p:spPr>
            <a:xfrm>
              <a:off x="3228300" y="3711553"/>
              <a:ext cx="3092514" cy="954107"/>
            </a:xfrm>
            <a:prstGeom prst="rect">
              <a:avLst/>
            </a:prstGeom>
            <a:noFill/>
          </p:spPr>
          <p:txBody>
            <a:bodyPr wrap="none" rtlCol="0">
              <a:spAutoFit/>
            </a:bodyPr>
            <a:lstStyle/>
            <a:p>
              <a:pPr algn="r" rtl="1"/>
              <a:r>
                <a:rPr lang="he-IL" sz="3600" b="1" dirty="0">
                  <a:solidFill>
                    <a:srgbClr val="FF0000"/>
                  </a:solidFill>
                  <a:latin typeface="Calibri" panose="020F0502020204030204" pitchFamily="34" charset="0"/>
                  <a:cs typeface="Calibri" panose="020F0502020204030204" pitchFamily="34" charset="0"/>
                </a:rPr>
                <a:t>האחריות היא על</a:t>
              </a:r>
            </a:p>
            <a:p>
              <a:endParaRPr lang="en-IL" sz="2000" dirty="0"/>
            </a:p>
          </p:txBody>
        </p:sp>
        <p:sp>
          <p:nvSpPr>
            <p:cNvPr id="13" name="TextBox 12">
              <a:extLst>
                <a:ext uri="{FF2B5EF4-FFF2-40B4-BE49-F238E27FC236}">
                  <a16:creationId xmlns:a16="http://schemas.microsoft.com/office/drawing/2014/main" id="{38F46E36-D5EA-411B-B033-0DDC0E92E0AE}"/>
                </a:ext>
              </a:extLst>
            </p:cNvPr>
            <p:cNvSpPr txBox="1"/>
            <p:nvPr/>
          </p:nvSpPr>
          <p:spPr>
            <a:xfrm>
              <a:off x="8417688" y="4327910"/>
              <a:ext cx="2763455" cy="646331"/>
            </a:xfrm>
            <a:prstGeom prst="rect">
              <a:avLst/>
            </a:prstGeom>
            <a:noFill/>
          </p:spPr>
          <p:txBody>
            <a:bodyPr wrap="square">
              <a:spAutoFit/>
            </a:bodyPr>
            <a:lstStyle/>
            <a:p>
              <a:pPr algn="r" rtl="1"/>
              <a:r>
                <a:rPr lang="he-IL" sz="3600" b="1" dirty="0">
                  <a:solidFill>
                    <a:srgbClr val="FF0000"/>
                  </a:solidFill>
                  <a:latin typeface="Calibri" panose="020F0502020204030204" pitchFamily="34" charset="0"/>
                  <a:cs typeface="Calibri" panose="020F0502020204030204" pitchFamily="34" charset="0"/>
                </a:rPr>
                <a:t>המשתמש!!!</a:t>
              </a:r>
              <a:endParaRPr lang="en-IL" sz="3600" dirty="0"/>
            </a:p>
          </p:txBody>
        </p:sp>
      </p:grpSp>
      <p:sp>
        <p:nvSpPr>
          <p:cNvPr id="15" name="TextBox 14">
            <a:extLst>
              <a:ext uri="{FF2B5EF4-FFF2-40B4-BE49-F238E27FC236}">
                <a16:creationId xmlns:a16="http://schemas.microsoft.com/office/drawing/2014/main" id="{355D1497-06AF-4DF2-B691-E4CA84747180}"/>
              </a:ext>
            </a:extLst>
          </p:cNvPr>
          <p:cNvSpPr txBox="1"/>
          <p:nvPr/>
        </p:nvSpPr>
        <p:spPr>
          <a:xfrm>
            <a:off x="5087073" y="5741550"/>
            <a:ext cx="6094070" cy="712824"/>
          </a:xfrm>
          <a:prstGeom prst="rect">
            <a:avLst/>
          </a:prstGeom>
          <a:noFill/>
        </p:spPr>
        <p:txBody>
          <a:bodyPr wrap="square">
            <a:spAutoFit/>
          </a:bodyPr>
          <a:lstStyle/>
          <a:p>
            <a:pPr algn="r" rtl="1">
              <a:lnSpc>
                <a:spcPct val="120000"/>
              </a:lnSpc>
            </a:pPr>
            <a:r>
              <a:rPr lang="he-IL" sz="3600" b="1" dirty="0">
                <a:solidFill>
                  <a:srgbClr val="FF0000"/>
                </a:solidFill>
                <a:latin typeface="Calibri" panose="020F0502020204030204" pitchFamily="34" charset="0"/>
                <a:cs typeface="Calibri" panose="020F0502020204030204" pitchFamily="34" charset="0"/>
              </a:rPr>
              <a:t>האחריות היא על המשתמש!!!</a:t>
            </a:r>
            <a:endParaRPr lang="en-US" sz="36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840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אחריות ספק הענן והמשתמש בו</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838200" y="1825624"/>
            <a:ext cx="10515600" cy="4418157"/>
          </a:xfrm>
        </p:spPr>
        <p:txBody>
          <a:bodyPr>
            <a:normAutofit/>
          </a:bodyPr>
          <a:lstStyle/>
          <a:p>
            <a:pPr marL="0" indent="0" algn="r" rtl="1">
              <a:lnSpc>
                <a:spcPct val="150000"/>
              </a:lnSpc>
              <a:buNone/>
            </a:pPr>
            <a:r>
              <a:rPr lang="he-IL" sz="3200" b="1" dirty="0">
                <a:latin typeface="Calibri" panose="020F0502020204030204" pitchFamily="34" charset="0"/>
                <a:cs typeface="Calibri" panose="020F0502020204030204" pitchFamily="34" charset="0"/>
              </a:rPr>
              <a:t>אחריות ספק הענן</a:t>
            </a:r>
          </a:p>
          <a:p>
            <a:pPr algn="r" rtl="1">
              <a:lnSpc>
                <a:spcPct val="150000"/>
              </a:lnSpc>
              <a:buFontTx/>
              <a:buChar char="-"/>
            </a:pPr>
            <a:r>
              <a:rPr lang="he-IL" sz="3200" dirty="0">
                <a:latin typeface="Calibri" panose="020F0502020204030204" pitchFamily="34" charset="0"/>
                <a:cs typeface="Calibri" panose="020F0502020204030204" pitchFamily="34" charset="0"/>
              </a:rPr>
              <a:t>גישה למידע, חיפוש בקבצים שבענן, שיתוף חלק מהקבצים וסיפוק השירות באופן רציף וסדיר</a:t>
            </a:r>
          </a:p>
          <a:p>
            <a:pPr marL="0" indent="0" algn="r" rtl="1">
              <a:lnSpc>
                <a:spcPct val="150000"/>
              </a:lnSpc>
              <a:buNone/>
            </a:pPr>
            <a:r>
              <a:rPr lang="he-IL" sz="3200" b="1" dirty="0">
                <a:latin typeface="Calibri" panose="020F0502020204030204" pitchFamily="34" charset="0"/>
                <a:cs typeface="Calibri" panose="020F0502020204030204" pitchFamily="34" charset="0"/>
              </a:rPr>
              <a:t>אחריות המשתמש</a:t>
            </a:r>
          </a:p>
          <a:p>
            <a:pPr marL="0" indent="0" algn="r" rtl="1">
              <a:lnSpc>
                <a:spcPct val="150000"/>
              </a:lnSpc>
              <a:buNone/>
            </a:pPr>
            <a:r>
              <a:rPr lang="he-IL" sz="3200" dirty="0">
                <a:latin typeface="Calibri" panose="020F0502020204030204" pitchFamily="34" charset="0"/>
                <a:cs typeface="Calibri" panose="020F0502020204030204" pitchFamily="34" charset="0"/>
              </a:rPr>
              <a:t>- אבטחת הנתונים שבענן</a:t>
            </a:r>
          </a:p>
        </p:txBody>
      </p:sp>
      <p:grpSp>
        <p:nvGrpSpPr>
          <p:cNvPr id="4" name="Group 3">
            <a:extLst>
              <a:ext uri="{FF2B5EF4-FFF2-40B4-BE49-F238E27FC236}">
                <a16:creationId xmlns:a16="http://schemas.microsoft.com/office/drawing/2014/main" id="{6BE25D3B-1EDC-4EEA-A0C3-DCF89A5D5784}"/>
              </a:ext>
            </a:extLst>
          </p:cNvPr>
          <p:cNvGrpSpPr/>
          <p:nvPr/>
        </p:nvGrpSpPr>
        <p:grpSpPr>
          <a:xfrm>
            <a:off x="292778" y="63985"/>
            <a:ext cx="1090363" cy="1107332"/>
            <a:chOff x="292778" y="63985"/>
            <a:chExt cx="1090363" cy="1107332"/>
          </a:xfrm>
        </p:grpSpPr>
        <p:sp>
          <p:nvSpPr>
            <p:cNvPr id="5" name="TextBox 4">
              <a:extLst>
                <a:ext uri="{FF2B5EF4-FFF2-40B4-BE49-F238E27FC236}">
                  <a16:creationId xmlns:a16="http://schemas.microsoft.com/office/drawing/2014/main" id="{A9EAAD7A-5CE6-4729-9E8C-907E2CA2244C}"/>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E97BD1D3-5549-4296-8134-B43F1E2DA3F5}"/>
                </a:ext>
              </a:extLst>
            </p:cNvPr>
            <p:cNvGrpSpPr/>
            <p:nvPr/>
          </p:nvGrpSpPr>
          <p:grpSpPr>
            <a:xfrm>
              <a:off x="468960" y="63985"/>
              <a:ext cx="738000" cy="738000"/>
              <a:chOff x="5547000" y="2880000"/>
              <a:chExt cx="1098000" cy="1098000"/>
            </a:xfrm>
          </p:grpSpPr>
          <p:sp>
            <p:nvSpPr>
              <p:cNvPr id="7" name="Oval 6">
                <a:extLst>
                  <a:ext uri="{FF2B5EF4-FFF2-40B4-BE49-F238E27FC236}">
                    <a16:creationId xmlns:a16="http://schemas.microsoft.com/office/drawing/2014/main" id="{F03E0F40-25D1-4998-97C2-FF62CB855CA5}"/>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Cloud">
                <a:extLst>
                  <a:ext uri="{FF2B5EF4-FFF2-40B4-BE49-F238E27FC236}">
                    <a16:creationId xmlns:a16="http://schemas.microsoft.com/office/drawing/2014/main" id="{9FDC356F-9B0B-4748-9F52-A538E256CA69}"/>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3982192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403626"/>
            <a:ext cx="10515600" cy="1325563"/>
          </a:xfrm>
        </p:spPr>
        <p:txBody>
          <a:bodyPr/>
          <a:lstStyle/>
          <a:p>
            <a:pPr algn="r" rtl="1"/>
            <a:r>
              <a:rPr lang="he-IL" b="1" dirty="0">
                <a:latin typeface="Calibri" panose="020F0502020204030204" pitchFamily="34" charset="0"/>
                <a:cs typeface="Calibri" panose="020F0502020204030204" pitchFamily="34" charset="0"/>
              </a:rPr>
              <a:t>הגנה מפני ספק הענן</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739900" y="1825625"/>
            <a:ext cx="9613899" cy="4536674"/>
          </a:xfrm>
        </p:spPr>
        <p:txBody>
          <a:bodyPr>
            <a:normAutofit/>
          </a:bodyPr>
          <a:lstStyle/>
          <a:p>
            <a:pPr algn="r" rtl="1">
              <a:lnSpc>
                <a:spcPct val="120000"/>
              </a:lnSpc>
              <a:buFontTx/>
              <a:buChar char="-"/>
            </a:pPr>
            <a:r>
              <a:rPr lang="en-US" sz="3200" b="1" dirty="0">
                <a:latin typeface="Calibri" panose="020F0502020204030204" pitchFamily="34" charset="0"/>
                <a:cs typeface="Calibri" panose="020F0502020204030204" pitchFamily="34" charset="0"/>
              </a:rPr>
              <a:t>Alice</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הצפנה וקידוד המידע ושליחתו לענן. מייצרת טוקן ומפתח על מנת לפתוח את ההצפנה</a:t>
            </a:r>
          </a:p>
          <a:p>
            <a:pPr algn="r" rtl="1">
              <a:lnSpc>
                <a:spcPct val="120000"/>
              </a:lnSpc>
              <a:buFontTx/>
              <a:buChar char="-"/>
            </a:pPr>
            <a:r>
              <a:rPr lang="he-IL" sz="3200" b="1" dirty="0">
                <a:latin typeface="Calibri" panose="020F0502020204030204" pitchFamily="34" charset="0"/>
                <a:cs typeface="Calibri" panose="020F0502020204030204" pitchFamily="34" charset="0"/>
              </a:rPr>
              <a:t>הצפנת כונני המכונה הווירטואלית (</a:t>
            </a:r>
            <a:r>
              <a:rPr lang="en-US" sz="3200" b="1" dirty="0">
                <a:latin typeface="Calibri" panose="020F0502020204030204" pitchFamily="34" charset="0"/>
                <a:cs typeface="Calibri" panose="020F0502020204030204" pitchFamily="34" charset="0"/>
              </a:rPr>
              <a:t>Virtual Machine</a:t>
            </a:r>
            <a:r>
              <a:rPr lang="he-IL" sz="3200" b="1" dirty="0">
                <a:latin typeface="Calibri" panose="020F0502020204030204" pitchFamily="34" charset="0"/>
                <a:cs typeface="Calibri" panose="020F0502020204030204" pitchFamily="34" charset="0"/>
              </a:rPr>
              <a:t>) או שימוש במערכות מוצפנות</a:t>
            </a:r>
          </a:p>
          <a:p>
            <a:pPr algn="r" rtl="1">
              <a:lnSpc>
                <a:spcPct val="120000"/>
              </a:lnSpc>
              <a:buFontTx/>
              <a:buChar char="-"/>
            </a:pPr>
            <a:r>
              <a:rPr lang="he-IL" sz="3200" b="1" dirty="0">
                <a:latin typeface="Calibri" panose="020F0502020204030204" pitchFamily="34" charset="0"/>
                <a:cs typeface="Calibri" panose="020F0502020204030204" pitchFamily="34" charset="0"/>
              </a:rPr>
              <a:t>תוכנת הצפנה </a:t>
            </a:r>
            <a:r>
              <a:rPr lang="en-US" sz="3200" b="1" dirty="0">
                <a:latin typeface="Calibri" panose="020F0502020204030204" pitchFamily="34" charset="0"/>
                <a:cs typeface="Calibri" panose="020F0502020204030204" pitchFamily="34" charset="0"/>
              </a:rPr>
              <a:t>TrueCrypt</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בעיית גיבוי בכל שינוי בקובץ, לא ניתן לעשות שחזור של קובץ בודד</a:t>
            </a:r>
            <a:endParaRPr lang="en-US" sz="3200" b="1" dirty="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55E9F4D6-1637-4097-9EA3-4FAD55168883}"/>
              </a:ext>
            </a:extLst>
          </p:cNvPr>
          <p:cNvGrpSpPr/>
          <p:nvPr/>
        </p:nvGrpSpPr>
        <p:grpSpPr>
          <a:xfrm>
            <a:off x="292778" y="63985"/>
            <a:ext cx="1090363" cy="1107332"/>
            <a:chOff x="292778" y="63985"/>
            <a:chExt cx="1090363" cy="1107332"/>
          </a:xfrm>
        </p:grpSpPr>
        <p:sp>
          <p:nvSpPr>
            <p:cNvPr id="7" name="TextBox 6">
              <a:extLst>
                <a:ext uri="{FF2B5EF4-FFF2-40B4-BE49-F238E27FC236}">
                  <a16:creationId xmlns:a16="http://schemas.microsoft.com/office/drawing/2014/main" id="{F9CC2E0E-6D96-4177-846E-16ADFA595FC3}"/>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96B38064-747A-416A-B556-F379FE332181}"/>
                </a:ext>
              </a:extLst>
            </p:cNvPr>
            <p:cNvGrpSpPr/>
            <p:nvPr/>
          </p:nvGrpSpPr>
          <p:grpSpPr>
            <a:xfrm>
              <a:off x="468960" y="63985"/>
              <a:ext cx="738000" cy="738000"/>
              <a:chOff x="5547000" y="2880000"/>
              <a:chExt cx="1098000" cy="1098000"/>
            </a:xfrm>
          </p:grpSpPr>
          <p:sp>
            <p:nvSpPr>
              <p:cNvPr id="9" name="Oval 8">
                <a:extLst>
                  <a:ext uri="{FF2B5EF4-FFF2-40B4-BE49-F238E27FC236}">
                    <a16:creationId xmlns:a16="http://schemas.microsoft.com/office/drawing/2014/main" id="{ABB2A4D4-AA92-4185-B358-E9AA943C6D41}"/>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0" name="Rectangle 9" descr="Cloud">
                <a:extLst>
                  <a:ext uri="{FF2B5EF4-FFF2-40B4-BE49-F238E27FC236}">
                    <a16:creationId xmlns:a16="http://schemas.microsoft.com/office/drawing/2014/main" id="{CB4422DA-4AC7-4F96-8861-4283E0E77C01}"/>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1927643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535-661C-423A-9941-8613C7092545}"/>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הגנה מפני ספק הענן</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1393B14-ABE6-4534-948E-7D7C9DA7A23F}"/>
              </a:ext>
            </a:extLst>
          </p:cNvPr>
          <p:cNvSpPr>
            <a:spLocks noGrp="1"/>
          </p:cNvSpPr>
          <p:nvPr>
            <p:ph idx="1"/>
          </p:nvPr>
        </p:nvSpPr>
        <p:spPr>
          <a:xfrm>
            <a:off x="838200" y="1825624"/>
            <a:ext cx="10515600" cy="4418157"/>
          </a:xfrm>
        </p:spPr>
        <p:txBody>
          <a:bodyPr>
            <a:normAutofit/>
          </a:bodyPr>
          <a:lstStyle/>
          <a:p>
            <a:pPr algn="r" rtl="1">
              <a:lnSpc>
                <a:spcPct val="150000"/>
              </a:lnSpc>
              <a:buFontTx/>
              <a:buChar char="-"/>
            </a:pPr>
            <a:r>
              <a:rPr lang="en-US" sz="3200" b="1" dirty="0">
                <a:latin typeface="Calibri" panose="020F0502020204030204" pitchFamily="34" charset="0"/>
                <a:cs typeface="Calibri" panose="020F0502020204030204" pitchFamily="34" charset="0"/>
              </a:rPr>
              <a:t>Secret Sharing</a:t>
            </a:r>
            <a:r>
              <a:rPr lang="he-IL" sz="3200" b="1" dirty="0">
                <a:latin typeface="Calibri" panose="020F0502020204030204" pitchFamily="34" charset="0"/>
                <a:cs typeface="Calibri" panose="020F0502020204030204" pitchFamily="34" charset="0"/>
              </a:rPr>
              <a:t>- </a:t>
            </a:r>
            <a:r>
              <a:rPr lang="he-IL" sz="3200" dirty="0">
                <a:latin typeface="Calibri" panose="020F0502020204030204" pitchFamily="34" charset="0"/>
                <a:cs typeface="Calibri" panose="020F0502020204030204" pitchFamily="34" charset="0"/>
              </a:rPr>
              <a:t>אחסון מידע על מספר שרתים כך שלכל שרת חלק מהקובץ</a:t>
            </a:r>
          </a:p>
          <a:p>
            <a:pPr algn="r" rtl="1">
              <a:lnSpc>
                <a:spcPct val="150000"/>
              </a:lnSpc>
              <a:buFontTx/>
              <a:buChar char="-"/>
            </a:pPr>
            <a:endParaRPr lang="he-IL" sz="3200" b="1" dirty="0">
              <a:latin typeface="Calibri" panose="020F0502020204030204" pitchFamily="34" charset="0"/>
              <a:cs typeface="Calibri" panose="020F0502020204030204" pitchFamily="34" charset="0"/>
            </a:endParaRPr>
          </a:p>
          <a:p>
            <a:pPr marL="0" indent="0" algn="r" rtl="1">
              <a:lnSpc>
                <a:spcPct val="150000"/>
              </a:lnSpc>
              <a:buNone/>
            </a:pPr>
            <a:r>
              <a:rPr lang="he-IL" sz="3200" b="1" dirty="0">
                <a:latin typeface="Calibri" panose="020F0502020204030204" pitchFamily="34" charset="0"/>
                <a:cs typeface="Calibri" panose="020F0502020204030204" pitchFamily="34" charset="0"/>
              </a:rPr>
              <a:t>פתרונות אלו הם תיאורטיים ועדיין לא יושמו בארגונים</a:t>
            </a:r>
          </a:p>
        </p:txBody>
      </p:sp>
      <p:grpSp>
        <p:nvGrpSpPr>
          <p:cNvPr id="4" name="Group 3">
            <a:extLst>
              <a:ext uri="{FF2B5EF4-FFF2-40B4-BE49-F238E27FC236}">
                <a16:creationId xmlns:a16="http://schemas.microsoft.com/office/drawing/2014/main" id="{C1623213-0B29-4429-BF2B-9DFD26A79B26}"/>
              </a:ext>
            </a:extLst>
          </p:cNvPr>
          <p:cNvGrpSpPr/>
          <p:nvPr/>
        </p:nvGrpSpPr>
        <p:grpSpPr>
          <a:xfrm>
            <a:off x="292778" y="63985"/>
            <a:ext cx="1090363" cy="1107332"/>
            <a:chOff x="292778" y="63985"/>
            <a:chExt cx="1090363" cy="1107332"/>
          </a:xfrm>
        </p:grpSpPr>
        <p:sp>
          <p:nvSpPr>
            <p:cNvPr id="5" name="TextBox 4">
              <a:extLst>
                <a:ext uri="{FF2B5EF4-FFF2-40B4-BE49-F238E27FC236}">
                  <a16:creationId xmlns:a16="http://schemas.microsoft.com/office/drawing/2014/main" id="{405C114D-59A3-4B67-BE48-3D0882EEDCA4}"/>
                </a:ext>
              </a:extLst>
            </p:cNvPr>
            <p:cNvSpPr txBox="1"/>
            <p:nvPr/>
          </p:nvSpPr>
          <p:spPr>
            <a:xfrm>
              <a:off x="292778" y="801985"/>
              <a:ext cx="1090363"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מחשוב ענן</a:t>
              </a:r>
              <a:endParaRPr lang="en-IL"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8FCD4431-416B-42CE-AC9C-A4086EB823C7}"/>
                </a:ext>
              </a:extLst>
            </p:cNvPr>
            <p:cNvGrpSpPr/>
            <p:nvPr/>
          </p:nvGrpSpPr>
          <p:grpSpPr>
            <a:xfrm>
              <a:off x="468960" y="63985"/>
              <a:ext cx="738000" cy="738000"/>
              <a:chOff x="5547000" y="2880000"/>
              <a:chExt cx="1098000" cy="1098000"/>
            </a:xfrm>
          </p:grpSpPr>
          <p:sp>
            <p:nvSpPr>
              <p:cNvPr id="7" name="Oval 6">
                <a:extLst>
                  <a:ext uri="{FF2B5EF4-FFF2-40B4-BE49-F238E27FC236}">
                    <a16:creationId xmlns:a16="http://schemas.microsoft.com/office/drawing/2014/main" id="{4A8F4C74-3D1A-4C4C-B134-757C212322E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Cloud">
                <a:extLst>
                  <a:ext uri="{FF2B5EF4-FFF2-40B4-BE49-F238E27FC236}">
                    <a16:creationId xmlns:a16="http://schemas.microsoft.com/office/drawing/2014/main" id="{659D12BF-26F2-44A6-96F7-F14D9F988D92}"/>
                  </a:ext>
                </a:extLst>
              </p:cNvPr>
              <p:cNvSpPr/>
              <p:nvPr/>
            </p:nvSpPr>
            <p:spPr>
              <a:xfrm>
                <a:off x="5781000" y="3114000"/>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spTree>
    <p:extLst>
      <p:ext uri="{BB962C8B-B14F-4D97-AF65-F5344CB8AC3E}">
        <p14:creationId xmlns:p14="http://schemas.microsoft.com/office/powerpoint/2010/main" val="362437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E0309B-F50E-4CFD-BA0C-32F35BF7542A}"/>
              </a:ext>
            </a:extLst>
          </p:cNvPr>
          <p:cNvSpPr>
            <a:spLocks noGrp="1"/>
          </p:cNvSpPr>
          <p:nvPr>
            <p:ph type="title"/>
          </p:nvPr>
        </p:nvSpPr>
        <p:spPr>
          <a:xfrm>
            <a:off x="838200" y="403626"/>
            <a:ext cx="10515600" cy="1325563"/>
          </a:xfrm>
        </p:spPr>
        <p:txBody>
          <a:bodyPr>
            <a:normAutofit/>
          </a:bodyPr>
          <a:lstStyle/>
          <a:p>
            <a:pPr algn="r" rtl="1"/>
            <a:r>
              <a:rPr lang="he-IL" sz="4000" b="1" dirty="0">
                <a:latin typeface="Calibri" panose="020F0502020204030204" pitchFamily="34" charset="0"/>
                <a:cs typeface="Calibri" panose="020F0502020204030204" pitchFamily="34" charset="0"/>
              </a:rPr>
              <a:t>סיכום- חוק המחשבים</a:t>
            </a:r>
            <a:endParaRPr lang="en-IL" sz="4000" b="1"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6D0462EB-08A0-42DA-9048-6734366851F0}"/>
              </a:ext>
            </a:extLst>
          </p:cNvPr>
          <p:cNvSpPr txBox="1">
            <a:spLocks/>
          </p:cNvSpPr>
          <p:nvPr/>
        </p:nvSpPr>
        <p:spPr>
          <a:xfrm>
            <a:off x="1739900" y="1825625"/>
            <a:ext cx="9613899" cy="4536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lgn="r" rtl="1">
              <a:lnSpc>
                <a:spcPct val="120000"/>
              </a:lnSpc>
              <a:buFontTx/>
              <a:buChar char="-"/>
            </a:pPr>
            <a:r>
              <a:rPr lang="he-IL" sz="3200" dirty="0">
                <a:solidFill>
                  <a:schemeClr val="tx1"/>
                </a:solidFill>
                <a:latin typeface="Calibri" panose="020F0502020204030204" pitchFamily="34" charset="0"/>
                <a:cs typeface="Calibri" panose="020F0502020204030204" pitchFamily="34" charset="0"/>
              </a:rPr>
              <a:t>ראינו שישנם המון רבדים חדשים בכל הקשור למחשבים כמו אנונימיות ומחשוב ענן</a:t>
            </a:r>
          </a:p>
          <a:p>
            <a:pPr marL="457200" indent="-457200" algn="r" rtl="1">
              <a:lnSpc>
                <a:spcPct val="120000"/>
              </a:lnSpc>
              <a:buFontTx/>
              <a:buChar char="-"/>
            </a:pPr>
            <a:endParaRPr lang="he-IL" sz="3200" dirty="0">
              <a:solidFill>
                <a:schemeClr val="tx1"/>
              </a:solidFill>
              <a:latin typeface="Calibri" panose="020F0502020204030204" pitchFamily="34" charset="0"/>
              <a:cs typeface="Calibri" panose="020F0502020204030204" pitchFamily="34" charset="0"/>
            </a:endParaRPr>
          </a:p>
          <a:p>
            <a:pPr marL="457200" indent="-457200" algn="r" rtl="1">
              <a:lnSpc>
                <a:spcPct val="120000"/>
              </a:lnSpc>
              <a:buFontTx/>
              <a:buChar char="-"/>
            </a:pPr>
            <a:r>
              <a:rPr lang="he-IL" sz="3200" dirty="0">
                <a:solidFill>
                  <a:schemeClr val="tx1"/>
                </a:solidFill>
                <a:latin typeface="Calibri" panose="020F0502020204030204" pitchFamily="34" charset="0"/>
                <a:cs typeface="Calibri" panose="020F0502020204030204" pitchFamily="34" charset="0"/>
              </a:rPr>
              <a:t>אז האם החוק הישראלי למחשבים עדיין רלוונטי אליהם?</a:t>
            </a:r>
            <a:r>
              <a:rPr lang="en-US" sz="3200" dirty="0">
                <a:solidFill>
                  <a:schemeClr val="tx1"/>
                </a:solidFill>
                <a:latin typeface="Calibri" panose="020F0502020204030204" pitchFamily="34" charset="0"/>
                <a:cs typeface="Calibri" panose="020F0502020204030204" pitchFamily="34" charset="0"/>
              </a:rPr>
              <a:t> </a:t>
            </a:r>
            <a:r>
              <a:rPr lang="he-IL" sz="3200" dirty="0">
                <a:solidFill>
                  <a:schemeClr val="tx1"/>
                </a:solidFill>
                <a:latin typeface="Calibri" panose="020F0502020204030204" pitchFamily="34" charset="0"/>
                <a:cs typeface="Calibri" panose="020F0502020204030204" pitchFamily="34" charset="0"/>
              </a:rPr>
              <a:t>האם יש צורך לשנות אותו? ואיך צריך להתייחס לאנונימיות ולמחשוב ענן בחוק?</a:t>
            </a:r>
            <a:endParaRPr lang="en-US" sz="3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7990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E0309B-F50E-4CFD-BA0C-32F35BF7542A}"/>
              </a:ext>
            </a:extLst>
          </p:cNvPr>
          <p:cNvSpPr>
            <a:spLocks noGrp="1"/>
          </p:cNvSpPr>
          <p:nvPr>
            <p:ph type="title"/>
          </p:nvPr>
        </p:nvSpPr>
        <p:spPr>
          <a:xfrm>
            <a:off x="838200" y="403626"/>
            <a:ext cx="10515600" cy="1325563"/>
          </a:xfrm>
        </p:spPr>
        <p:txBody>
          <a:bodyPr>
            <a:normAutofit/>
          </a:bodyPr>
          <a:lstStyle/>
          <a:p>
            <a:pPr algn="r" rtl="1"/>
            <a:r>
              <a:rPr lang="he-IL" sz="4000" b="1" dirty="0">
                <a:latin typeface="Calibri" panose="020F0502020204030204" pitchFamily="34" charset="0"/>
                <a:cs typeface="Calibri" panose="020F0502020204030204" pitchFamily="34" charset="0"/>
              </a:rPr>
              <a:t>סיכום- חוק המחשבים</a:t>
            </a:r>
            <a:endParaRPr lang="en-IL" sz="4000" b="1"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6D0462EB-08A0-42DA-9048-6734366851F0}"/>
              </a:ext>
            </a:extLst>
          </p:cNvPr>
          <p:cNvSpPr txBox="1">
            <a:spLocks/>
          </p:cNvSpPr>
          <p:nvPr/>
        </p:nvSpPr>
        <p:spPr>
          <a:xfrm>
            <a:off x="1739900" y="1825625"/>
            <a:ext cx="9613899" cy="4536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lgn="r" rtl="1">
              <a:lnSpc>
                <a:spcPct val="120000"/>
              </a:lnSpc>
              <a:buFontTx/>
              <a:buChar char="-"/>
            </a:pPr>
            <a:r>
              <a:rPr lang="he-IL" sz="3200" dirty="0">
                <a:solidFill>
                  <a:schemeClr val="tx1"/>
                </a:solidFill>
                <a:latin typeface="Calibri" panose="020F0502020204030204" pitchFamily="34" charset="0"/>
                <a:cs typeface="Calibri" panose="020F0502020204030204" pitchFamily="34" charset="0"/>
              </a:rPr>
              <a:t>לפי דעתי האישית, חוק המחשבים מאוד מעורפל ולא ברור. הוא לא ספציפי ומאוד פתוח לפרשנות. </a:t>
            </a:r>
          </a:p>
          <a:p>
            <a:pPr marL="457200" indent="-457200" algn="r" rtl="1">
              <a:lnSpc>
                <a:spcPct val="120000"/>
              </a:lnSpc>
              <a:buFontTx/>
              <a:buChar char="-"/>
            </a:pPr>
            <a:r>
              <a:rPr lang="he-IL" sz="3200" dirty="0">
                <a:solidFill>
                  <a:schemeClr val="tx1"/>
                </a:solidFill>
                <a:latin typeface="Calibri" panose="020F0502020204030204" pitchFamily="34" charset="0"/>
                <a:cs typeface="Calibri" panose="020F0502020204030204" pitchFamily="34" charset="0"/>
              </a:rPr>
              <a:t>לכן אני חושבת, שיש צורך לשנות את החוק הישראלי ולמקד אותו למקרים ספציפיים או לפחות לתת התייחסות לדברים כמו אנונימיות ומחשוב ענן</a:t>
            </a:r>
            <a:endParaRPr lang="en-US" sz="3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6854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E0309B-F50E-4CFD-BA0C-32F35BF7542A}"/>
              </a:ext>
            </a:extLst>
          </p:cNvPr>
          <p:cNvSpPr>
            <a:spLocks noGrp="1"/>
          </p:cNvSpPr>
          <p:nvPr>
            <p:ph type="title"/>
          </p:nvPr>
        </p:nvSpPr>
        <p:spPr>
          <a:xfrm>
            <a:off x="838200" y="403626"/>
            <a:ext cx="10515600" cy="1325563"/>
          </a:xfrm>
        </p:spPr>
        <p:txBody>
          <a:bodyPr>
            <a:normAutofit/>
          </a:bodyPr>
          <a:lstStyle/>
          <a:p>
            <a:pPr algn="r" rtl="1"/>
            <a:r>
              <a:rPr lang="he-IL" sz="4000" b="1" dirty="0">
                <a:latin typeface="Calibri" panose="020F0502020204030204" pitchFamily="34" charset="0"/>
                <a:cs typeface="Calibri" panose="020F0502020204030204" pitchFamily="34" charset="0"/>
              </a:rPr>
              <a:t>סיכום</a:t>
            </a:r>
            <a:endParaRPr lang="en-IL" sz="4000" b="1"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6D0462EB-08A0-42DA-9048-6734366851F0}"/>
              </a:ext>
            </a:extLst>
          </p:cNvPr>
          <p:cNvSpPr txBox="1">
            <a:spLocks/>
          </p:cNvSpPr>
          <p:nvPr/>
        </p:nvSpPr>
        <p:spPr>
          <a:xfrm>
            <a:off x="1739900" y="1825625"/>
            <a:ext cx="9613899" cy="45366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lgn="r" rtl="1">
              <a:lnSpc>
                <a:spcPct val="120000"/>
              </a:lnSpc>
              <a:buFontTx/>
              <a:buChar char="-"/>
            </a:pPr>
            <a:r>
              <a:rPr lang="he-IL" sz="3200" b="1" dirty="0">
                <a:solidFill>
                  <a:schemeClr val="tx1"/>
                </a:solidFill>
                <a:latin typeface="Calibri" panose="020F0502020204030204" pitchFamily="34" charset="0"/>
                <a:cs typeface="Calibri" panose="020F0502020204030204" pitchFamily="34" charset="0"/>
              </a:rPr>
              <a:t>"חוק המחשבים" </a:t>
            </a:r>
          </a:p>
          <a:p>
            <a:pPr marL="457200" indent="-457200" algn="r" rtl="1">
              <a:lnSpc>
                <a:spcPct val="120000"/>
              </a:lnSpc>
              <a:buFontTx/>
              <a:buChar char="-"/>
            </a:pPr>
            <a:r>
              <a:rPr lang="he-IL" sz="3200" b="1" dirty="0">
                <a:solidFill>
                  <a:schemeClr val="tx1"/>
                </a:solidFill>
                <a:latin typeface="Calibri" panose="020F0502020204030204" pitchFamily="34" charset="0"/>
                <a:cs typeface="Calibri" panose="020F0502020204030204" pitchFamily="34" charset="0"/>
              </a:rPr>
              <a:t>אנונימיות</a:t>
            </a:r>
          </a:p>
          <a:p>
            <a:pPr marL="457200" indent="-457200" algn="r" rtl="1">
              <a:lnSpc>
                <a:spcPct val="120000"/>
              </a:lnSpc>
              <a:buFontTx/>
              <a:buChar char="-"/>
            </a:pPr>
            <a:r>
              <a:rPr lang="he-IL" sz="3200" b="1" dirty="0">
                <a:solidFill>
                  <a:schemeClr val="tx1"/>
                </a:solidFill>
                <a:latin typeface="Calibri" panose="020F0502020204030204" pitchFamily="34" charset="0"/>
                <a:cs typeface="Calibri" panose="020F0502020204030204" pitchFamily="34" charset="0"/>
              </a:rPr>
              <a:t>זיהוי אנונימיים</a:t>
            </a:r>
          </a:p>
          <a:p>
            <a:pPr marL="457200" indent="-457200" algn="r" rtl="1">
              <a:lnSpc>
                <a:spcPct val="120000"/>
              </a:lnSpc>
              <a:buFontTx/>
              <a:buChar char="-"/>
            </a:pPr>
            <a:r>
              <a:rPr lang="he-IL" sz="3200" b="1" dirty="0">
                <a:solidFill>
                  <a:schemeClr val="tx1"/>
                </a:solidFill>
                <a:latin typeface="Calibri" panose="020F0502020204030204" pitchFamily="34" charset="0"/>
                <a:cs typeface="Calibri" panose="020F0502020204030204" pitchFamily="34" charset="0"/>
              </a:rPr>
              <a:t>ראיות</a:t>
            </a:r>
          </a:p>
          <a:p>
            <a:pPr marL="457200" indent="-457200" algn="r" rtl="1">
              <a:lnSpc>
                <a:spcPct val="120000"/>
              </a:lnSpc>
              <a:buFontTx/>
              <a:buChar char="-"/>
            </a:pPr>
            <a:r>
              <a:rPr lang="he-IL" sz="3200" b="1" dirty="0">
                <a:solidFill>
                  <a:schemeClr val="tx1"/>
                </a:solidFill>
                <a:latin typeface="Calibri" panose="020F0502020204030204" pitchFamily="34" charset="0"/>
                <a:cs typeface="Calibri" panose="020F0502020204030204" pitchFamily="34" charset="0"/>
              </a:rPr>
              <a:t>מחשוב ענן</a:t>
            </a:r>
          </a:p>
          <a:p>
            <a:pPr marL="457200" indent="-457200" algn="r" rtl="1">
              <a:lnSpc>
                <a:spcPct val="120000"/>
              </a:lnSpc>
              <a:buFontTx/>
              <a:buChar char="-"/>
            </a:pPr>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18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119-4BC6-431F-B8A8-F9C53E966337}"/>
              </a:ext>
            </a:extLst>
          </p:cNvPr>
          <p:cNvSpPr>
            <a:spLocks noGrp="1"/>
          </p:cNvSpPr>
          <p:nvPr>
            <p:ph type="title"/>
          </p:nvPr>
        </p:nvSpPr>
        <p:spPr/>
        <p:txBody>
          <a:bodyPr/>
          <a:lstStyle/>
          <a:p>
            <a:pPr algn="r" rtl="1"/>
            <a:r>
              <a:rPr lang="he-IL" b="1" dirty="0">
                <a:latin typeface="Calibri" panose="020F0502020204030204" pitchFamily="34" charset="0"/>
                <a:cs typeface="Calibri" panose="020F0502020204030204" pitchFamily="34" charset="0"/>
              </a:rPr>
              <a:t>"חוק המחשבים" 1995- שיבוש פעילות</a:t>
            </a:r>
            <a:endParaRPr lang="en-IL"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29354C-092A-4E56-9091-8EF9E3DB8DCF}"/>
              </a:ext>
            </a:extLst>
          </p:cNvPr>
          <p:cNvSpPr>
            <a:spLocks noGrp="1"/>
          </p:cNvSpPr>
          <p:nvPr>
            <p:ph idx="1"/>
          </p:nvPr>
        </p:nvSpPr>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שיבוש הפעילות התקינה של המחשב או של חומרים בו</a:t>
            </a:r>
          </a:p>
          <a:p>
            <a:pPr algn="r" rtl="1">
              <a:lnSpc>
                <a:spcPct val="150000"/>
              </a:lnSpc>
              <a:buFontTx/>
              <a:buChar char="-"/>
            </a:pPr>
            <a:r>
              <a:rPr lang="he-IL" sz="3200" dirty="0">
                <a:latin typeface="Calibri" panose="020F0502020204030204" pitchFamily="34" charset="0"/>
                <a:cs typeface="Calibri" panose="020F0502020204030204" pitchFamily="34" charset="0"/>
              </a:rPr>
              <a:t>הפרעה לשימוש במחשב או בחומרים בו</a:t>
            </a:r>
          </a:p>
        </p:txBody>
      </p:sp>
      <p:sp>
        <p:nvSpPr>
          <p:cNvPr id="4" name="Left Brace 3">
            <a:extLst>
              <a:ext uri="{FF2B5EF4-FFF2-40B4-BE49-F238E27FC236}">
                <a16:creationId xmlns:a16="http://schemas.microsoft.com/office/drawing/2014/main" id="{A1D0AF2E-E51F-43B3-8AE9-7CA7E17FCFE7}"/>
              </a:ext>
            </a:extLst>
          </p:cNvPr>
          <p:cNvSpPr/>
          <p:nvPr/>
        </p:nvSpPr>
        <p:spPr>
          <a:xfrm>
            <a:off x="2565400" y="2038350"/>
            <a:ext cx="482600" cy="1319214"/>
          </a:xfrm>
          <a:prstGeom prst="leftBrac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L"/>
          </a:p>
        </p:txBody>
      </p:sp>
      <p:sp>
        <p:nvSpPr>
          <p:cNvPr id="6" name="TextBox 5">
            <a:extLst>
              <a:ext uri="{FF2B5EF4-FFF2-40B4-BE49-F238E27FC236}">
                <a16:creationId xmlns:a16="http://schemas.microsoft.com/office/drawing/2014/main" id="{8F1568A3-831D-47C3-B6C2-CCDFC5F8E620}"/>
              </a:ext>
            </a:extLst>
          </p:cNvPr>
          <p:cNvSpPr txBox="1"/>
          <p:nvPr/>
        </p:nvSpPr>
        <p:spPr>
          <a:xfrm>
            <a:off x="1206960" y="2282458"/>
            <a:ext cx="1434164" cy="830997"/>
          </a:xfrm>
          <a:prstGeom prst="rect">
            <a:avLst/>
          </a:prstGeom>
          <a:noFill/>
        </p:spPr>
        <p:txBody>
          <a:bodyPr wrap="square" rtlCol="0">
            <a:spAutoFit/>
          </a:bodyPr>
          <a:lstStyle/>
          <a:p>
            <a:pPr algn="ctr" rtl="1"/>
            <a:r>
              <a:rPr lang="he-IL" sz="2400" b="1" dirty="0">
                <a:latin typeface="Calibri" panose="020F0502020204030204" pitchFamily="34" charset="0"/>
                <a:cs typeface="Calibri" panose="020F0502020204030204" pitchFamily="34" charset="0"/>
              </a:rPr>
              <a:t>3 שנות מאסר</a:t>
            </a:r>
            <a:endParaRPr lang="en-IL" sz="2400" b="1" dirty="0">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39A27D68-7471-4531-8324-5770672A0A4F}"/>
              </a:ext>
            </a:extLst>
          </p:cNvPr>
          <p:cNvGrpSpPr/>
          <p:nvPr/>
        </p:nvGrpSpPr>
        <p:grpSpPr>
          <a:xfrm>
            <a:off x="135924" y="53992"/>
            <a:ext cx="1404552" cy="1060890"/>
            <a:chOff x="0" y="165089"/>
            <a:chExt cx="1404552" cy="1060890"/>
          </a:xfrm>
        </p:grpSpPr>
        <p:grpSp>
          <p:nvGrpSpPr>
            <p:cNvPr id="5" name="Group 4">
              <a:extLst>
                <a:ext uri="{FF2B5EF4-FFF2-40B4-BE49-F238E27FC236}">
                  <a16:creationId xmlns:a16="http://schemas.microsoft.com/office/drawing/2014/main" id="{781C2DE3-4388-4D2A-8541-CBA19CF21AB9}"/>
                </a:ext>
              </a:extLst>
            </p:cNvPr>
            <p:cNvGrpSpPr/>
            <p:nvPr/>
          </p:nvGrpSpPr>
          <p:grpSpPr>
            <a:xfrm>
              <a:off x="333516" y="165089"/>
              <a:ext cx="737520" cy="737520"/>
              <a:chOff x="5547000" y="2880000"/>
              <a:chExt cx="1098000" cy="1098000"/>
            </a:xfrm>
          </p:grpSpPr>
          <p:sp>
            <p:nvSpPr>
              <p:cNvPr id="8" name="Oval 7">
                <a:extLst>
                  <a:ext uri="{FF2B5EF4-FFF2-40B4-BE49-F238E27FC236}">
                    <a16:creationId xmlns:a16="http://schemas.microsoft.com/office/drawing/2014/main" id="{92F524B5-DD60-4A7B-8729-91B00BBBC70E}"/>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9" name="Rectangle 8" descr="Judge male with solid fill">
                <a:extLst>
                  <a:ext uri="{FF2B5EF4-FFF2-40B4-BE49-F238E27FC236}">
                    <a16:creationId xmlns:a16="http://schemas.microsoft.com/office/drawing/2014/main" id="{6AF20784-6F66-4934-83DB-8E397ACE770E}"/>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0" name="TextBox 9">
              <a:extLst>
                <a:ext uri="{FF2B5EF4-FFF2-40B4-BE49-F238E27FC236}">
                  <a16:creationId xmlns:a16="http://schemas.microsoft.com/office/drawing/2014/main" id="{C0387EA3-A039-49C6-9A40-6D77BAA0DBF8}"/>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6603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D116C9-179D-401B-9487-CA8FDABECEBB}"/>
              </a:ext>
            </a:extLst>
          </p:cNvPr>
          <p:cNvSpPr>
            <a:spLocks noGrp="1"/>
          </p:cNvSpPr>
          <p:nvPr>
            <p:ph type="title"/>
          </p:nvPr>
        </p:nvSpPr>
        <p:spPr>
          <a:xfrm>
            <a:off x="838200" y="365125"/>
            <a:ext cx="10515600" cy="1325563"/>
          </a:xfrm>
        </p:spPr>
        <p:txBody>
          <a:bodyPr/>
          <a:lstStyle/>
          <a:p>
            <a:pPr algn="r" rtl="1"/>
            <a:r>
              <a:rPr lang="he-IL" b="1" dirty="0">
                <a:latin typeface="Calibri" panose="020F0502020204030204" pitchFamily="34" charset="0"/>
                <a:cs typeface="Calibri" panose="020F0502020204030204" pitchFamily="34" charset="0"/>
              </a:rPr>
              <a:t>"חוק המחשבים" 1995- מידע כוזב</a:t>
            </a:r>
            <a:endParaRPr lang="en-IL" b="1" dirty="0">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1A7BE628-9C0E-404A-84C9-8D70F0297903}"/>
              </a:ext>
            </a:extLst>
          </p:cNvPr>
          <p:cNvSpPr>
            <a:spLocks noGrp="1"/>
          </p:cNvSpPr>
          <p:nvPr>
            <p:ph idx="1"/>
          </p:nvPr>
        </p:nvSpPr>
        <p:spPr>
          <a:xfrm>
            <a:off x="1657350" y="1825625"/>
            <a:ext cx="9696449" cy="3859742"/>
          </a:xfrm>
        </p:spPr>
        <p:txBody>
          <a:bodyPr>
            <a:normAutofit/>
          </a:bodyPr>
          <a:lstStyle/>
          <a:p>
            <a:pPr algn="r" rtl="1">
              <a:lnSpc>
                <a:spcPct val="150000"/>
              </a:lnSpc>
              <a:buFontTx/>
              <a:buChar char="-"/>
            </a:pPr>
            <a:r>
              <a:rPr lang="he-IL" sz="3200" dirty="0">
                <a:latin typeface="Calibri" panose="020F0502020204030204" pitchFamily="34" charset="0"/>
                <a:cs typeface="Calibri" panose="020F0502020204030204" pitchFamily="34" charset="0"/>
              </a:rPr>
              <a:t>העברה או אחסון מידע כוזב במחשב</a:t>
            </a:r>
          </a:p>
          <a:p>
            <a:pPr algn="r" rtl="1">
              <a:lnSpc>
                <a:spcPct val="150000"/>
              </a:lnSpc>
              <a:buFontTx/>
              <a:buChar char="-"/>
            </a:pPr>
            <a:r>
              <a:rPr lang="he-IL" sz="3200" dirty="0">
                <a:latin typeface="Calibri" panose="020F0502020204030204" pitchFamily="34" charset="0"/>
                <a:cs typeface="Calibri" panose="020F0502020204030204" pitchFamily="34" charset="0"/>
              </a:rPr>
              <a:t>עשיית פעולה לגבי מידע שהתוצאה מכך תהיה פלט (מידע) כוזב</a:t>
            </a:r>
          </a:p>
          <a:p>
            <a:pPr algn="r" rtl="1">
              <a:lnSpc>
                <a:spcPct val="150000"/>
              </a:lnSpc>
              <a:buFontTx/>
              <a:buChar char="-"/>
            </a:pPr>
            <a:r>
              <a:rPr lang="he-IL" sz="3200" dirty="0">
                <a:latin typeface="Calibri" panose="020F0502020204030204" pitchFamily="34" charset="0"/>
                <a:cs typeface="Calibri" panose="020F0502020204030204" pitchFamily="34" charset="0"/>
              </a:rPr>
              <a:t>כתיבת תוכנה, העברת תוכנה או אחסון תוכנה שתוצאות השימוש בה יהיו מידע כוזב</a:t>
            </a:r>
          </a:p>
        </p:txBody>
      </p:sp>
      <p:sp>
        <p:nvSpPr>
          <p:cNvPr id="7" name="Left Brace 6">
            <a:extLst>
              <a:ext uri="{FF2B5EF4-FFF2-40B4-BE49-F238E27FC236}">
                <a16:creationId xmlns:a16="http://schemas.microsoft.com/office/drawing/2014/main" id="{0A45A688-5279-4CAE-9391-367A87DAF355}"/>
              </a:ext>
            </a:extLst>
          </p:cNvPr>
          <p:cNvSpPr/>
          <p:nvPr/>
        </p:nvSpPr>
        <p:spPr>
          <a:xfrm>
            <a:off x="1288582" y="1825624"/>
            <a:ext cx="603718" cy="2946401"/>
          </a:xfrm>
          <a:prstGeom prst="leftBrac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L"/>
          </a:p>
        </p:txBody>
      </p:sp>
      <p:sp>
        <p:nvSpPr>
          <p:cNvPr id="8" name="TextBox 7">
            <a:extLst>
              <a:ext uri="{FF2B5EF4-FFF2-40B4-BE49-F238E27FC236}">
                <a16:creationId xmlns:a16="http://schemas.microsoft.com/office/drawing/2014/main" id="{CAD71B85-30BA-4519-B8A0-4AAE9D3CCCD0}"/>
              </a:ext>
            </a:extLst>
          </p:cNvPr>
          <p:cNvSpPr txBox="1"/>
          <p:nvPr/>
        </p:nvSpPr>
        <p:spPr>
          <a:xfrm>
            <a:off x="38802" y="2883325"/>
            <a:ext cx="1434164" cy="830997"/>
          </a:xfrm>
          <a:prstGeom prst="rect">
            <a:avLst/>
          </a:prstGeom>
          <a:noFill/>
        </p:spPr>
        <p:txBody>
          <a:bodyPr wrap="square" rtlCol="0">
            <a:spAutoFit/>
          </a:bodyPr>
          <a:lstStyle/>
          <a:p>
            <a:pPr algn="ctr" rtl="1"/>
            <a:r>
              <a:rPr lang="he-IL" sz="2400" b="1" dirty="0">
                <a:latin typeface="Calibri" panose="020F0502020204030204" pitchFamily="34" charset="0"/>
                <a:cs typeface="Calibri" panose="020F0502020204030204" pitchFamily="34" charset="0"/>
              </a:rPr>
              <a:t>5 שנות מאסר</a:t>
            </a:r>
            <a:endParaRPr lang="en-IL" sz="24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658312D-1A14-4FA0-8A9E-E95DD35E7473}"/>
              </a:ext>
            </a:extLst>
          </p:cNvPr>
          <p:cNvSpPr txBox="1"/>
          <p:nvPr/>
        </p:nvSpPr>
        <p:spPr>
          <a:xfrm>
            <a:off x="4429125" y="5292546"/>
            <a:ext cx="6924674" cy="1200329"/>
          </a:xfrm>
          <a:prstGeom prst="rect">
            <a:avLst/>
          </a:prstGeom>
          <a:noFill/>
        </p:spPr>
        <p:txBody>
          <a:bodyPr wrap="square" rtlCol="0">
            <a:spAutoFit/>
          </a:bodyPr>
          <a:lstStyle/>
          <a:p>
            <a:pPr algn="r" rtl="1"/>
            <a:r>
              <a:rPr lang="he-IL" sz="2400" dirty="0">
                <a:latin typeface="Calibri" panose="020F0502020204030204" pitchFamily="34" charset="0"/>
                <a:cs typeface="Calibri" panose="020F0502020204030204" pitchFamily="34" charset="0"/>
              </a:rPr>
              <a:t>* </a:t>
            </a:r>
            <a:r>
              <a:rPr lang="he-IL" sz="2400" b="1" dirty="0">
                <a:latin typeface="Calibri" panose="020F0502020204030204" pitchFamily="34" charset="0"/>
                <a:cs typeface="Calibri" panose="020F0502020204030204" pitchFamily="34" charset="0"/>
              </a:rPr>
              <a:t>מידע כוזב/פלט כוזב- </a:t>
            </a:r>
            <a:r>
              <a:rPr lang="he-IL" sz="2400" dirty="0">
                <a:latin typeface="Calibri" panose="020F0502020204030204" pitchFamily="34" charset="0"/>
                <a:cs typeface="Calibri" panose="020F0502020204030204" pitchFamily="34" charset="0"/>
              </a:rPr>
              <a:t>מידע או פלט שמטרתם היא להטעות</a:t>
            </a:r>
          </a:p>
          <a:p>
            <a:pPr algn="r" rtl="1"/>
            <a:r>
              <a:rPr lang="he-IL" sz="2400" dirty="0">
                <a:latin typeface="Calibri" panose="020F0502020204030204" pitchFamily="34" charset="0"/>
                <a:cs typeface="Calibri" panose="020F0502020204030204" pitchFamily="34" charset="0"/>
              </a:rPr>
              <a:t>* </a:t>
            </a:r>
            <a:r>
              <a:rPr lang="he-IL" sz="2400" b="1" dirty="0">
                <a:latin typeface="Calibri" panose="020F0502020204030204" pitchFamily="34" charset="0"/>
                <a:cs typeface="Calibri" panose="020F0502020204030204" pitchFamily="34" charset="0"/>
              </a:rPr>
              <a:t>תוכנה- </a:t>
            </a:r>
            <a:r>
              <a:rPr lang="he-IL" sz="2400" dirty="0">
                <a:latin typeface="Calibri" panose="020F0502020204030204" pitchFamily="34" charset="0"/>
                <a:cs typeface="Calibri" panose="020F0502020204030204" pitchFamily="34" charset="0"/>
              </a:rPr>
              <a:t>הוראות המובאות למחשב המסוגלות לגרום לביצוע פעולות של המחשב או לתפקודו</a:t>
            </a:r>
            <a:endParaRPr lang="en-IL" sz="2400" dirty="0">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648E6DF3-F1DA-474A-AACA-E377773DE43F}"/>
              </a:ext>
            </a:extLst>
          </p:cNvPr>
          <p:cNvGrpSpPr/>
          <p:nvPr/>
        </p:nvGrpSpPr>
        <p:grpSpPr>
          <a:xfrm>
            <a:off x="145549" y="63617"/>
            <a:ext cx="1404552" cy="1060890"/>
            <a:chOff x="0" y="165089"/>
            <a:chExt cx="1404552" cy="1060890"/>
          </a:xfrm>
        </p:grpSpPr>
        <p:grpSp>
          <p:nvGrpSpPr>
            <p:cNvPr id="11" name="Group 10">
              <a:extLst>
                <a:ext uri="{FF2B5EF4-FFF2-40B4-BE49-F238E27FC236}">
                  <a16:creationId xmlns:a16="http://schemas.microsoft.com/office/drawing/2014/main" id="{B33EA243-EEE6-49D6-8C60-CEC6ECB07F37}"/>
                </a:ext>
              </a:extLst>
            </p:cNvPr>
            <p:cNvGrpSpPr/>
            <p:nvPr/>
          </p:nvGrpSpPr>
          <p:grpSpPr>
            <a:xfrm>
              <a:off x="333516" y="165089"/>
              <a:ext cx="737520" cy="737520"/>
              <a:chOff x="5547000" y="2880000"/>
              <a:chExt cx="1098000" cy="1098000"/>
            </a:xfrm>
          </p:grpSpPr>
          <p:sp>
            <p:nvSpPr>
              <p:cNvPr id="13" name="Oval 12">
                <a:extLst>
                  <a:ext uri="{FF2B5EF4-FFF2-40B4-BE49-F238E27FC236}">
                    <a16:creationId xmlns:a16="http://schemas.microsoft.com/office/drawing/2014/main" id="{467A3E06-8924-49E9-A44A-1AD5FF6205DD}"/>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4" name="Rectangle 13" descr="Judge male with solid fill">
                <a:extLst>
                  <a:ext uri="{FF2B5EF4-FFF2-40B4-BE49-F238E27FC236}">
                    <a16:creationId xmlns:a16="http://schemas.microsoft.com/office/drawing/2014/main" id="{E681CCB9-3ABD-49C0-898A-631FD5D39569}"/>
                  </a:ext>
                </a:extLst>
              </p:cNvPr>
              <p:cNvSpPr/>
              <p:nvPr/>
            </p:nvSpPr>
            <p:spPr>
              <a:xfrm>
                <a:off x="5781000" y="3114000"/>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D51E467C-1EAF-45B7-A881-732C9D1107C5}"/>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060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shed Arrow Vector Art &amp;amp; Graphics | freevector.com">
            <a:extLst>
              <a:ext uri="{FF2B5EF4-FFF2-40B4-BE49-F238E27FC236}">
                <a16:creationId xmlns:a16="http://schemas.microsoft.com/office/drawing/2014/main" id="{A7CA999B-FF5F-44F4-B69B-E00452E491C6}"/>
              </a:ext>
            </a:extLst>
          </p:cNvPr>
          <p:cNvPicPr>
            <a:picLocks noChangeAspect="1" noChangeArrowheads="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backgroundRemoval t="5719" b="25490" l="79412" r="87908">
                        <a14:foregroundMark x1="83660" y1="5719" x2="82516" y2="24346"/>
                        <a14:foregroundMark x1="82516" y1="24346" x2="83497" y2="24510"/>
                      </a14:backgroundRemoval>
                    </a14:imgEffect>
                  </a14:imgLayer>
                </a14:imgProps>
              </a:ext>
              <a:ext uri="{28A0092B-C50C-407E-A947-70E740481C1C}">
                <a14:useLocalDpi xmlns:a14="http://schemas.microsoft.com/office/drawing/2010/main" val="0"/>
              </a:ext>
            </a:extLst>
          </a:blip>
          <a:srcRect l="78346" t="3882" r="10922" b="72002"/>
          <a:stretch/>
        </p:blipFill>
        <p:spPr bwMode="auto">
          <a:xfrm rot="14276420">
            <a:off x="6291096" y="4719453"/>
            <a:ext cx="852591" cy="19157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ashed Arrow Vector Art &amp;amp; Graphics | freevector.com">
            <a:extLst>
              <a:ext uri="{FF2B5EF4-FFF2-40B4-BE49-F238E27FC236}">
                <a16:creationId xmlns:a16="http://schemas.microsoft.com/office/drawing/2014/main" id="{1F3F12B0-937B-4D50-9E51-5227195CFDD7}"/>
              </a:ext>
            </a:extLst>
          </p:cNvPr>
          <p:cNvPicPr>
            <a:picLocks noChangeAspect="1" noChangeArrowheads="1"/>
          </p:cNvPicPr>
          <p:nvPr/>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3">
                    <a14:imgEffect>
                      <a14:backgroundRemoval t="25163" b="44444" l="34477" r="41013">
                        <a14:foregroundMark x1="36928" y1="24510" x2="39706" y2="30719"/>
                        <a14:foregroundMark x1="39706" y1="30719" x2="38562" y2="39869"/>
                        <a14:foregroundMark x1="38562" y1="39869" x2="41013" y2="42810"/>
                        <a14:foregroundMark x1="36275" y1="44118" x2="36275" y2="39869"/>
                      </a14:backgroundRemoval>
                    </a14:imgEffect>
                  </a14:imgLayer>
                </a14:imgProps>
              </a:ext>
              <a:ext uri="{28A0092B-C50C-407E-A947-70E740481C1C}">
                <a14:useLocalDpi xmlns:a14="http://schemas.microsoft.com/office/drawing/2010/main" val="0"/>
              </a:ext>
            </a:extLst>
          </a:blip>
          <a:srcRect l="33908" t="22884" r="59303" b="53000"/>
          <a:stretch/>
        </p:blipFill>
        <p:spPr bwMode="auto">
          <a:xfrm rot="1538167">
            <a:off x="10174524" y="3184929"/>
            <a:ext cx="539288" cy="19157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52F0CC2-A606-4E9F-8251-63DAA8786720}"/>
              </a:ext>
            </a:extLst>
          </p:cNvPr>
          <p:cNvSpPr txBox="1"/>
          <p:nvPr/>
        </p:nvSpPr>
        <p:spPr>
          <a:xfrm>
            <a:off x="7260117" y="3959069"/>
            <a:ext cx="2643768" cy="1697068"/>
          </a:xfrm>
          <a:prstGeom prst="rect">
            <a:avLst/>
          </a:prstGeom>
          <a:noFill/>
        </p:spPr>
        <p:txBody>
          <a:bodyPr wrap="square" rtlCol="0">
            <a:spAutoFit/>
          </a:bodyPr>
          <a:lstStyle/>
          <a:p>
            <a:pPr algn="r" rtl="1">
              <a:lnSpc>
                <a:spcPct val="150000"/>
              </a:lnSpc>
            </a:pPr>
            <a:r>
              <a:rPr lang="he-IL" sz="2400" b="1" dirty="0">
                <a:latin typeface="Calibri" panose="020F0502020204030204" pitchFamily="34" charset="0"/>
                <a:cs typeface="Calibri" panose="020F0502020204030204" pitchFamily="34" charset="0"/>
              </a:rPr>
              <a:t>דוגמאות לעבירות בגין שיבוש פעילות שדינן </a:t>
            </a:r>
            <a:r>
              <a:rPr lang="he-IL" sz="2400" b="1" dirty="0">
                <a:solidFill>
                  <a:srgbClr val="FF0000"/>
                </a:solidFill>
                <a:latin typeface="Calibri" panose="020F0502020204030204" pitchFamily="34" charset="0"/>
                <a:cs typeface="Calibri" panose="020F0502020204030204" pitchFamily="34" charset="0"/>
              </a:rPr>
              <a:t>3 שנות מאסר</a:t>
            </a:r>
            <a:endParaRPr lang="en-IL" sz="2400" b="1" dirty="0">
              <a:solidFill>
                <a:srgbClr val="FF0000"/>
              </a:solidFill>
              <a:latin typeface="Calibri" panose="020F0502020204030204" pitchFamily="34" charset="0"/>
              <a:cs typeface="Calibri" panose="020F0502020204030204" pitchFamily="34" charset="0"/>
            </a:endParaRPr>
          </a:p>
        </p:txBody>
      </p:sp>
      <p:pic>
        <p:nvPicPr>
          <p:cNvPr id="12" name="Picture 11" descr="Text&#10;&#10;Description automatically generated">
            <a:extLst>
              <a:ext uri="{FF2B5EF4-FFF2-40B4-BE49-F238E27FC236}">
                <a16:creationId xmlns:a16="http://schemas.microsoft.com/office/drawing/2014/main" id="{A5FB2F07-5B5F-46CF-A72A-398AE9C36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474" y="3664148"/>
            <a:ext cx="5522475" cy="2917796"/>
          </a:xfrm>
          <a:prstGeom prst="rect">
            <a:avLst/>
          </a:prstGeom>
          <a:ln>
            <a:solidFill>
              <a:schemeClr val="tx1"/>
            </a:solidFill>
          </a:ln>
        </p:spPr>
      </p:pic>
      <p:pic>
        <p:nvPicPr>
          <p:cNvPr id="28" name="Picture 27" descr="Text&#10;&#10;Description automatically generated">
            <a:extLst>
              <a:ext uri="{FF2B5EF4-FFF2-40B4-BE49-F238E27FC236}">
                <a16:creationId xmlns:a16="http://schemas.microsoft.com/office/drawing/2014/main" id="{E4518C37-B2B8-4483-A0FC-8F88E95F6178}"/>
              </a:ext>
            </a:extLst>
          </p:cNvPr>
          <p:cNvPicPr>
            <a:picLocks noChangeAspect="1"/>
          </p:cNvPicPr>
          <p:nvPr/>
        </p:nvPicPr>
        <p:blipFill rotWithShape="1">
          <a:blip r:embed="rId6">
            <a:extLst>
              <a:ext uri="{28A0092B-C50C-407E-A947-70E740481C1C}">
                <a14:useLocalDpi xmlns:a14="http://schemas.microsoft.com/office/drawing/2010/main" val="0"/>
              </a:ext>
            </a:extLst>
          </a:blip>
          <a:srcRect r="970" b="3687"/>
          <a:stretch/>
        </p:blipFill>
        <p:spPr>
          <a:xfrm>
            <a:off x="5679319" y="701289"/>
            <a:ext cx="6104695" cy="259124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0ABA1687-D816-4B3F-A041-A0B41FD4A7F0}"/>
                  </a:ext>
                </a:extLst>
              </p14:cNvPr>
              <p14:cNvContentPartPr/>
              <p14:nvPr/>
            </p14:nvContentPartPr>
            <p14:xfrm>
              <a:off x="1943520" y="6286305"/>
              <a:ext cx="2447280" cy="28800"/>
            </p14:xfrm>
          </p:contentPart>
        </mc:Choice>
        <mc:Fallback xmlns="">
          <p:pic>
            <p:nvPicPr>
              <p:cNvPr id="29" name="Ink 28">
                <a:extLst>
                  <a:ext uri="{FF2B5EF4-FFF2-40B4-BE49-F238E27FC236}">
                    <a16:creationId xmlns:a16="http://schemas.microsoft.com/office/drawing/2014/main" id="{0ABA1687-D816-4B3F-A041-A0B41FD4A7F0}"/>
                  </a:ext>
                </a:extLst>
              </p:cNvPr>
              <p:cNvPicPr/>
              <p:nvPr/>
            </p:nvPicPr>
            <p:blipFill>
              <a:blip r:embed="rId8"/>
              <a:stretch>
                <a:fillRect/>
              </a:stretch>
            </p:blipFill>
            <p:spPr>
              <a:xfrm>
                <a:off x="1889880" y="6178665"/>
                <a:ext cx="25549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9045EE0B-3C6F-4A3D-90F7-5F0A1CA91438}"/>
                  </a:ext>
                </a:extLst>
              </p14:cNvPr>
              <p14:cNvContentPartPr/>
              <p14:nvPr/>
            </p14:nvContentPartPr>
            <p14:xfrm>
              <a:off x="5947800" y="3075465"/>
              <a:ext cx="4396320" cy="48960"/>
            </p14:xfrm>
          </p:contentPart>
        </mc:Choice>
        <mc:Fallback xmlns="">
          <p:pic>
            <p:nvPicPr>
              <p:cNvPr id="30" name="Ink 29">
                <a:extLst>
                  <a:ext uri="{FF2B5EF4-FFF2-40B4-BE49-F238E27FC236}">
                    <a16:creationId xmlns:a16="http://schemas.microsoft.com/office/drawing/2014/main" id="{9045EE0B-3C6F-4A3D-90F7-5F0A1CA91438}"/>
                  </a:ext>
                </a:extLst>
              </p:cNvPr>
              <p:cNvPicPr/>
              <p:nvPr/>
            </p:nvPicPr>
            <p:blipFill>
              <a:blip r:embed="rId10"/>
              <a:stretch>
                <a:fillRect/>
              </a:stretch>
            </p:blipFill>
            <p:spPr>
              <a:xfrm>
                <a:off x="5893800" y="2967465"/>
                <a:ext cx="4503960" cy="264600"/>
              </a:xfrm>
              <a:prstGeom prst="rect">
                <a:avLst/>
              </a:prstGeom>
            </p:spPr>
          </p:pic>
        </mc:Fallback>
      </mc:AlternateContent>
      <p:grpSp>
        <p:nvGrpSpPr>
          <p:cNvPr id="10" name="Group 9">
            <a:extLst>
              <a:ext uri="{FF2B5EF4-FFF2-40B4-BE49-F238E27FC236}">
                <a16:creationId xmlns:a16="http://schemas.microsoft.com/office/drawing/2014/main" id="{978F8D60-F6C6-4B71-A126-7221C6A5AF81}"/>
              </a:ext>
            </a:extLst>
          </p:cNvPr>
          <p:cNvGrpSpPr/>
          <p:nvPr/>
        </p:nvGrpSpPr>
        <p:grpSpPr>
          <a:xfrm>
            <a:off x="135924" y="53992"/>
            <a:ext cx="1404552" cy="1060890"/>
            <a:chOff x="0" y="165089"/>
            <a:chExt cx="1404552" cy="1060890"/>
          </a:xfrm>
        </p:grpSpPr>
        <p:grpSp>
          <p:nvGrpSpPr>
            <p:cNvPr id="11" name="Group 10">
              <a:extLst>
                <a:ext uri="{FF2B5EF4-FFF2-40B4-BE49-F238E27FC236}">
                  <a16:creationId xmlns:a16="http://schemas.microsoft.com/office/drawing/2014/main" id="{86719BD4-C078-40FA-A987-7470507ED902}"/>
                </a:ext>
              </a:extLst>
            </p:cNvPr>
            <p:cNvGrpSpPr/>
            <p:nvPr/>
          </p:nvGrpSpPr>
          <p:grpSpPr>
            <a:xfrm>
              <a:off x="333516" y="165089"/>
              <a:ext cx="737520" cy="737520"/>
              <a:chOff x="5547000" y="2880000"/>
              <a:chExt cx="1098000" cy="1098000"/>
            </a:xfrm>
          </p:grpSpPr>
          <p:sp>
            <p:nvSpPr>
              <p:cNvPr id="14" name="Oval 13">
                <a:extLst>
                  <a:ext uri="{FF2B5EF4-FFF2-40B4-BE49-F238E27FC236}">
                    <a16:creationId xmlns:a16="http://schemas.microsoft.com/office/drawing/2014/main" id="{5C132BF6-0BFB-451E-834D-A88D0A3B5DD9}"/>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5" name="Rectangle 14" descr="Judge male with solid fill">
                <a:extLst>
                  <a:ext uri="{FF2B5EF4-FFF2-40B4-BE49-F238E27FC236}">
                    <a16:creationId xmlns:a16="http://schemas.microsoft.com/office/drawing/2014/main" id="{62E2B84D-468C-4312-B961-C81B59FB4AD5}"/>
                  </a:ext>
                </a:extLst>
              </p:cNvPr>
              <p:cNvSpPr/>
              <p:nvPr/>
            </p:nvSpPr>
            <p:spPr>
              <a:xfrm>
                <a:off x="5781000" y="3114000"/>
                <a:ext cx="630000" cy="63000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3" name="TextBox 12">
              <a:extLst>
                <a:ext uri="{FF2B5EF4-FFF2-40B4-BE49-F238E27FC236}">
                  <a16:creationId xmlns:a16="http://schemas.microsoft.com/office/drawing/2014/main" id="{F7E1006F-3661-4D4A-AFC3-AB66C2F822C9}"/>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19764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C93359-146D-46AD-B437-A01E2FC0422D}"/>
              </a:ext>
            </a:extLst>
          </p:cNvPr>
          <p:cNvPicPr>
            <a:picLocks noChangeAspect="1"/>
          </p:cNvPicPr>
          <p:nvPr/>
        </p:nvPicPr>
        <p:blipFill rotWithShape="1">
          <a:blip r:embed="rId3"/>
          <a:srcRect l="37266" t="45139" r="9922" b="22221"/>
          <a:stretch/>
        </p:blipFill>
        <p:spPr>
          <a:xfrm>
            <a:off x="6096000" y="995864"/>
            <a:ext cx="5753099" cy="1999968"/>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2622958-EF5F-40B8-A904-83027F8F23C1}"/>
                  </a:ext>
                </a:extLst>
              </p14:cNvPr>
              <p14:cNvContentPartPr/>
              <p14:nvPr/>
            </p14:nvContentPartPr>
            <p14:xfrm>
              <a:off x="6225000" y="2250580"/>
              <a:ext cx="3239280" cy="57240"/>
            </p14:xfrm>
          </p:contentPart>
        </mc:Choice>
        <mc:Fallback xmlns="">
          <p:pic>
            <p:nvPicPr>
              <p:cNvPr id="7" name="Ink 6">
                <a:extLst>
                  <a:ext uri="{FF2B5EF4-FFF2-40B4-BE49-F238E27FC236}">
                    <a16:creationId xmlns:a16="http://schemas.microsoft.com/office/drawing/2014/main" id="{B2622958-EF5F-40B8-A904-83027F8F23C1}"/>
                  </a:ext>
                </a:extLst>
              </p:cNvPr>
              <p:cNvPicPr/>
              <p:nvPr/>
            </p:nvPicPr>
            <p:blipFill>
              <a:blip r:embed="rId5"/>
              <a:stretch>
                <a:fillRect/>
              </a:stretch>
            </p:blipFill>
            <p:spPr>
              <a:xfrm>
                <a:off x="6171360" y="2142580"/>
                <a:ext cx="3346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14BDD7C-385F-45A2-BAAE-A361B209C6F1}"/>
                  </a:ext>
                </a:extLst>
              </p14:cNvPr>
              <p14:cNvContentPartPr/>
              <p14:nvPr/>
            </p14:nvContentPartPr>
            <p14:xfrm>
              <a:off x="10677840" y="2529220"/>
              <a:ext cx="1019160" cy="42120"/>
            </p14:xfrm>
          </p:contentPart>
        </mc:Choice>
        <mc:Fallback xmlns="">
          <p:pic>
            <p:nvPicPr>
              <p:cNvPr id="8" name="Ink 7">
                <a:extLst>
                  <a:ext uri="{FF2B5EF4-FFF2-40B4-BE49-F238E27FC236}">
                    <a16:creationId xmlns:a16="http://schemas.microsoft.com/office/drawing/2014/main" id="{F14BDD7C-385F-45A2-BAAE-A361B209C6F1}"/>
                  </a:ext>
                </a:extLst>
              </p:cNvPr>
              <p:cNvPicPr/>
              <p:nvPr/>
            </p:nvPicPr>
            <p:blipFill>
              <a:blip r:embed="rId7"/>
              <a:stretch>
                <a:fillRect/>
              </a:stretch>
            </p:blipFill>
            <p:spPr>
              <a:xfrm>
                <a:off x="10624200" y="2421580"/>
                <a:ext cx="1126800" cy="257760"/>
              </a:xfrm>
              <a:prstGeom prst="rect">
                <a:avLst/>
              </a:prstGeom>
            </p:spPr>
          </p:pic>
        </mc:Fallback>
      </mc:AlternateContent>
      <p:pic>
        <p:nvPicPr>
          <p:cNvPr id="1026" name="Picture 2" descr="Dashed Arrow Vector Art &amp;amp; Graphics | freevector.com">
            <a:extLst>
              <a:ext uri="{FF2B5EF4-FFF2-40B4-BE49-F238E27FC236}">
                <a16:creationId xmlns:a16="http://schemas.microsoft.com/office/drawing/2014/main" id="{A7CA999B-FF5F-44F4-B69B-E00452E491C6}"/>
              </a:ext>
            </a:extLst>
          </p:cNvPr>
          <p:cNvPicPr>
            <a:picLocks noChangeAspect="1" noChangeArrowheads="1"/>
          </p:cNvPicPr>
          <p:nvPr/>
        </p:nvPicPr>
        <p:blipFill rotWithShape="1">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5719" b="25490" l="79412" r="87908">
                        <a14:foregroundMark x1="83660" y1="5719" x2="82516" y2="24346"/>
                        <a14:foregroundMark x1="82516" y1="24346" x2="83497" y2="24510"/>
                      </a14:backgroundRemoval>
                    </a14:imgEffect>
                  </a14:imgLayer>
                </a14:imgProps>
              </a:ext>
              <a:ext uri="{28A0092B-C50C-407E-A947-70E740481C1C}">
                <a14:useLocalDpi xmlns:a14="http://schemas.microsoft.com/office/drawing/2010/main" val="0"/>
              </a:ext>
            </a:extLst>
          </a:blip>
          <a:srcRect l="78346" t="3882" r="10922" b="72002"/>
          <a:stretch/>
        </p:blipFill>
        <p:spPr bwMode="auto">
          <a:xfrm rot="13531911">
            <a:off x="6235227" y="4732930"/>
            <a:ext cx="852591" cy="19157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Dashed Arrow Vector Art &amp;amp; Graphics | freevector.com">
            <a:extLst>
              <a:ext uri="{FF2B5EF4-FFF2-40B4-BE49-F238E27FC236}">
                <a16:creationId xmlns:a16="http://schemas.microsoft.com/office/drawing/2014/main" id="{1F3F12B0-937B-4D50-9E51-5227195CFDD7}"/>
              </a:ext>
            </a:extLst>
          </p:cNvPr>
          <p:cNvPicPr>
            <a:picLocks noChangeAspect="1" noChangeArrowheads="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9">
                    <a14:imgEffect>
                      <a14:backgroundRemoval t="25163" b="44444" l="34477" r="41013">
                        <a14:foregroundMark x1="36928" y1="24510" x2="39706" y2="30719"/>
                        <a14:foregroundMark x1="39706" y1="30719" x2="38562" y2="39869"/>
                        <a14:foregroundMark x1="38562" y1="39869" x2="41013" y2="42810"/>
                        <a14:foregroundMark x1="36275" y1="44118" x2="36275" y2="39869"/>
                      </a14:backgroundRemoval>
                    </a14:imgEffect>
                  </a14:imgLayer>
                </a14:imgProps>
              </a:ext>
              <a:ext uri="{28A0092B-C50C-407E-A947-70E740481C1C}">
                <a14:useLocalDpi xmlns:a14="http://schemas.microsoft.com/office/drawing/2010/main" val="0"/>
              </a:ext>
            </a:extLst>
          </a:blip>
          <a:srcRect l="33908" t="22884" r="59303" b="53000"/>
          <a:stretch/>
        </p:blipFill>
        <p:spPr bwMode="auto">
          <a:xfrm rot="1538167">
            <a:off x="10260248" y="2904294"/>
            <a:ext cx="539288" cy="19157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52F0CC2-A606-4E9F-8251-63DAA8786720}"/>
              </a:ext>
            </a:extLst>
          </p:cNvPr>
          <p:cNvSpPr txBox="1"/>
          <p:nvPr/>
        </p:nvSpPr>
        <p:spPr>
          <a:xfrm>
            <a:off x="7260117" y="3959069"/>
            <a:ext cx="2643768" cy="1697068"/>
          </a:xfrm>
          <a:prstGeom prst="rect">
            <a:avLst/>
          </a:prstGeom>
          <a:noFill/>
        </p:spPr>
        <p:txBody>
          <a:bodyPr wrap="square" rtlCol="0">
            <a:spAutoFit/>
          </a:bodyPr>
          <a:lstStyle/>
          <a:p>
            <a:pPr algn="r" rtl="1">
              <a:lnSpc>
                <a:spcPct val="150000"/>
              </a:lnSpc>
            </a:pPr>
            <a:r>
              <a:rPr lang="he-IL" sz="2400" b="1" dirty="0">
                <a:latin typeface="Calibri" panose="020F0502020204030204" pitchFamily="34" charset="0"/>
                <a:cs typeface="Calibri" panose="020F0502020204030204" pitchFamily="34" charset="0"/>
              </a:rPr>
              <a:t>דוגמאות לעבירות בגין מידע/פלט כוזב שדינן </a:t>
            </a:r>
            <a:r>
              <a:rPr lang="he-IL" sz="2400" b="1" dirty="0">
                <a:solidFill>
                  <a:srgbClr val="FF0000"/>
                </a:solidFill>
                <a:latin typeface="Calibri" panose="020F0502020204030204" pitchFamily="34" charset="0"/>
                <a:cs typeface="Calibri" panose="020F0502020204030204" pitchFamily="34" charset="0"/>
              </a:rPr>
              <a:t>5 שנות מאסר</a:t>
            </a:r>
            <a:endParaRPr lang="en-IL" sz="2400" b="1" dirty="0">
              <a:solidFill>
                <a:srgbClr val="FF0000"/>
              </a:solidFill>
              <a:latin typeface="Calibri" panose="020F0502020204030204" pitchFamily="34" charset="0"/>
              <a:cs typeface="Calibri" panose="020F0502020204030204" pitchFamily="34" charset="0"/>
            </a:endParaRPr>
          </a:p>
        </p:txBody>
      </p:sp>
      <p:pic>
        <p:nvPicPr>
          <p:cNvPr id="10" name="Picture 9" descr="Text&#10;&#10;Description automatically generated">
            <a:extLst>
              <a:ext uri="{FF2B5EF4-FFF2-40B4-BE49-F238E27FC236}">
                <a16:creationId xmlns:a16="http://schemas.microsoft.com/office/drawing/2014/main" id="{14B45F1B-5435-4DF5-BE90-8299C4BA0C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334" y="3596008"/>
            <a:ext cx="5356219" cy="295658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73121AE-E0EA-4B42-ADC4-4AAE50B9E905}"/>
                  </a:ext>
                </a:extLst>
              </p14:cNvPr>
              <p14:cNvContentPartPr/>
              <p14:nvPr/>
            </p14:nvContentPartPr>
            <p14:xfrm>
              <a:off x="2382360" y="6278120"/>
              <a:ext cx="2359440" cy="47160"/>
            </p14:xfrm>
          </p:contentPart>
        </mc:Choice>
        <mc:Fallback xmlns="">
          <p:pic>
            <p:nvPicPr>
              <p:cNvPr id="12" name="Ink 11">
                <a:extLst>
                  <a:ext uri="{FF2B5EF4-FFF2-40B4-BE49-F238E27FC236}">
                    <a16:creationId xmlns:a16="http://schemas.microsoft.com/office/drawing/2014/main" id="{A73121AE-E0EA-4B42-ADC4-4AAE50B9E905}"/>
                  </a:ext>
                </a:extLst>
              </p:cNvPr>
              <p:cNvPicPr/>
              <p:nvPr/>
            </p:nvPicPr>
            <p:blipFill>
              <a:blip r:embed="rId13"/>
              <a:stretch>
                <a:fillRect/>
              </a:stretch>
            </p:blipFill>
            <p:spPr>
              <a:xfrm>
                <a:off x="2328360" y="6170120"/>
                <a:ext cx="2467080" cy="262800"/>
              </a:xfrm>
              <a:prstGeom prst="rect">
                <a:avLst/>
              </a:prstGeom>
            </p:spPr>
          </p:pic>
        </mc:Fallback>
      </mc:AlternateContent>
      <p:grpSp>
        <p:nvGrpSpPr>
          <p:cNvPr id="19" name="Group 18">
            <a:extLst>
              <a:ext uri="{FF2B5EF4-FFF2-40B4-BE49-F238E27FC236}">
                <a16:creationId xmlns:a16="http://schemas.microsoft.com/office/drawing/2014/main" id="{8BB34BB0-EE15-46F9-8D9E-412E64F85EFB}"/>
              </a:ext>
            </a:extLst>
          </p:cNvPr>
          <p:cNvGrpSpPr/>
          <p:nvPr/>
        </p:nvGrpSpPr>
        <p:grpSpPr>
          <a:xfrm>
            <a:off x="135924" y="53992"/>
            <a:ext cx="1404552" cy="1060890"/>
            <a:chOff x="0" y="165089"/>
            <a:chExt cx="1404552" cy="1060890"/>
          </a:xfrm>
        </p:grpSpPr>
        <p:grpSp>
          <p:nvGrpSpPr>
            <p:cNvPr id="21" name="Group 20">
              <a:extLst>
                <a:ext uri="{FF2B5EF4-FFF2-40B4-BE49-F238E27FC236}">
                  <a16:creationId xmlns:a16="http://schemas.microsoft.com/office/drawing/2014/main" id="{630E3E33-0466-4FA8-A548-0D589886B759}"/>
                </a:ext>
              </a:extLst>
            </p:cNvPr>
            <p:cNvGrpSpPr/>
            <p:nvPr/>
          </p:nvGrpSpPr>
          <p:grpSpPr>
            <a:xfrm>
              <a:off x="333516" y="165089"/>
              <a:ext cx="737520" cy="737520"/>
              <a:chOff x="5547000" y="2880000"/>
              <a:chExt cx="1098000" cy="1098000"/>
            </a:xfrm>
          </p:grpSpPr>
          <p:sp>
            <p:nvSpPr>
              <p:cNvPr id="23" name="Oval 22">
                <a:extLst>
                  <a:ext uri="{FF2B5EF4-FFF2-40B4-BE49-F238E27FC236}">
                    <a16:creationId xmlns:a16="http://schemas.microsoft.com/office/drawing/2014/main" id="{B8270467-8966-4658-A181-4676BCA1FFB1}"/>
                  </a:ext>
                </a:extLst>
              </p:cNvPr>
              <p:cNvSpPr/>
              <p:nvPr/>
            </p:nvSpPr>
            <p:spPr>
              <a:xfrm>
                <a:off x="5547000" y="2880000"/>
                <a:ext cx="1098000" cy="109800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4" name="Rectangle 23" descr="Judge male with solid fill">
                <a:extLst>
                  <a:ext uri="{FF2B5EF4-FFF2-40B4-BE49-F238E27FC236}">
                    <a16:creationId xmlns:a16="http://schemas.microsoft.com/office/drawing/2014/main" id="{935879B7-5113-4141-9EA1-A8AE1073EDE0}"/>
                  </a:ext>
                </a:extLst>
              </p:cNvPr>
              <p:cNvSpPr/>
              <p:nvPr/>
            </p:nvSpPr>
            <p:spPr>
              <a:xfrm>
                <a:off x="5781000" y="3114000"/>
                <a:ext cx="630000" cy="63000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2" name="TextBox 21">
              <a:extLst>
                <a:ext uri="{FF2B5EF4-FFF2-40B4-BE49-F238E27FC236}">
                  <a16:creationId xmlns:a16="http://schemas.microsoft.com/office/drawing/2014/main" id="{5F8056A8-CAC6-4BD7-B9E0-362C6AE79D1D}"/>
                </a:ext>
              </a:extLst>
            </p:cNvPr>
            <p:cNvSpPr txBox="1"/>
            <p:nvPr/>
          </p:nvSpPr>
          <p:spPr>
            <a:xfrm>
              <a:off x="0" y="856647"/>
              <a:ext cx="1404552" cy="369332"/>
            </a:xfrm>
            <a:prstGeom prst="rect">
              <a:avLst/>
            </a:prstGeom>
            <a:noFill/>
          </p:spPr>
          <p:txBody>
            <a:bodyPr wrap="none" rtlCol="0">
              <a:spAutoFit/>
            </a:bodyPr>
            <a:lstStyle/>
            <a:p>
              <a:r>
                <a:rPr lang="he-IL" dirty="0">
                  <a:latin typeface="Calibri" panose="020F0502020204030204" pitchFamily="34" charset="0"/>
                  <a:cs typeface="Calibri" panose="020F0502020204030204" pitchFamily="34" charset="0"/>
                </a:rPr>
                <a:t>חוק המחשבים</a:t>
              </a:r>
              <a:endParaRPr lang="en-IL"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39105517"/>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28126</TotalTime>
  <Words>2972</Words>
  <Application>Microsoft Office PowerPoint</Application>
  <PresentationFormat>Widescreen</PresentationFormat>
  <Paragraphs>331</Paragraphs>
  <Slides>59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Avenir Next LT Pro</vt:lpstr>
      <vt:lpstr>Calibri</vt:lpstr>
      <vt:lpstr>Tw Cen MT</vt:lpstr>
      <vt:lpstr>ShapesVTI</vt:lpstr>
      <vt:lpstr>החוק הישראלי </vt:lpstr>
      <vt:lpstr>בשביל מה? </vt:lpstr>
      <vt:lpstr>בשביל מה?</vt:lpstr>
      <vt:lpstr>בשביל מה?</vt:lpstr>
      <vt:lpstr>PowerPoint Presentation</vt:lpstr>
      <vt:lpstr>"חוק המחשבים" 1995- שיבוש פעילות</vt:lpstr>
      <vt:lpstr>"חוק המחשבים" 1995- מידע כוזב</vt:lpstr>
      <vt:lpstr>PowerPoint Presentation</vt:lpstr>
      <vt:lpstr>PowerPoint Presentation</vt:lpstr>
      <vt:lpstr>"חוק המחשבים" 1995</vt:lpstr>
      <vt:lpstr>"חוק המחשבים" 1995- חדירה למחשב</vt:lpstr>
      <vt:lpstr>PowerPoint Presentation</vt:lpstr>
      <vt:lpstr>"חוק המחשבים" 1995- חדירה למחשב</vt:lpstr>
      <vt:lpstr>"חוק המחשבים" 1995- פעולות אסורות</vt:lpstr>
      <vt:lpstr>"חוק המחשבים" 1995- פעולות אסורות</vt:lpstr>
      <vt:lpstr>"חוק המחשבים" 1995- פעולות אסורות</vt:lpstr>
      <vt:lpstr>"חוק המחשבים" 1995- פעולות אסורות</vt:lpstr>
      <vt:lpstr>PowerPoint Presentation</vt:lpstr>
      <vt:lpstr>"חוק המחשבים" 1995- פעולות אסורות</vt:lpstr>
      <vt:lpstr>"חוק המחשבים" 1995</vt:lpstr>
      <vt:lpstr>"חוק המחשבים" 1995</vt:lpstr>
      <vt:lpstr>מקרה לדיון</vt:lpstr>
      <vt:lpstr>מקרה לדיון</vt:lpstr>
      <vt:lpstr>מקרה לדיון- האם העונש מספק? </vt:lpstr>
      <vt:lpstr>"חוק המחשבים" 1995</vt:lpstr>
      <vt:lpstr>אנונימיות- איך אנונימיות מקלה על ביצוע עבירה?</vt:lpstr>
      <vt:lpstr>אנונימיות</vt:lpstr>
      <vt:lpstr>אנונימיות</vt:lpstr>
      <vt:lpstr>אנונימיות</vt:lpstr>
      <vt:lpstr>זיהוי אנשים אנונימיים באופן עצמאי</vt:lpstr>
      <vt:lpstr>זיהוי אנשים אנונימיים באופן עצמאי</vt:lpstr>
      <vt:lpstr>זיהוי אנשים אנונימיים באופן עצמאי</vt:lpstr>
      <vt:lpstr>זיהוי אתר באופן עצמאי</vt:lpstr>
      <vt:lpstr>זיהוי אתר באופן עצמאי- דוגמה</vt:lpstr>
      <vt:lpstr>זיהוי אתר באופן עצמאי- דוגמה</vt:lpstr>
      <vt:lpstr>זיהוי אתר באופן עצמאי- דוגמה</vt:lpstr>
      <vt:lpstr>חוקים נוספים- פרטיות</vt:lpstr>
      <vt:lpstr>אנונימיות ומורכבותה</vt:lpstr>
      <vt:lpstr>ראיות- דואר אלקטרוני</vt:lpstr>
      <vt:lpstr>ראיות- דואר אלקטרוני</vt:lpstr>
      <vt:lpstr>ראיות- דואר אלקטרוני</vt:lpstr>
      <vt:lpstr>חוקים נוספים- דואר אלקטרוני</vt:lpstr>
      <vt:lpstr>מחשוב ענן- מה החשיבות של מחשוב ענן?</vt:lpstr>
      <vt:lpstr>מחשוב ענן</vt:lpstr>
      <vt:lpstr>הסכנות בשימוש בענן</vt:lpstr>
      <vt:lpstr>מחשוב ענן- מה קורה אם...?</vt:lpstr>
      <vt:lpstr>מחשוב ענן- מה קורה אם...?</vt:lpstr>
      <vt:lpstr>מחשוב ענן- מה קורה אם...?</vt:lpstr>
      <vt:lpstr>מחשוב ענן- מה קורה אם...?</vt:lpstr>
      <vt:lpstr>מחשוב ענן- מה קורה אם...?</vt:lpstr>
      <vt:lpstr>מחשוב ענן- מה קורה אם...?</vt:lpstr>
      <vt:lpstr>מחשוב ענן- מה קורה אם...?</vt:lpstr>
      <vt:lpstr>מחשוב ענן- מה קורה אם...?</vt:lpstr>
      <vt:lpstr>אחריות ספק הענן והמשתמש בו</vt:lpstr>
      <vt:lpstr>הגנה מפני ספק הענן</vt:lpstr>
      <vt:lpstr>הגנה מפני ספק הענן</vt:lpstr>
      <vt:lpstr>סיכום- חוק המחשבים</vt:lpstr>
      <vt:lpstr>סיכום- חוק המחשבים</vt:lpstr>
      <vt:lpstr>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החוק הישראלי </dc:title>
  <dc:creator>Shai Rahimipour</dc:creator>
  <cp:lastModifiedBy>Shai Rahimipour</cp:lastModifiedBy>
  <cp:revision>205</cp:revision>
  <dcterms:created xsi:type="dcterms:W3CDTF">2021-09-05T14:31:22Z</dcterms:created>
  <dcterms:modified xsi:type="dcterms:W3CDTF">2021-10-29T08:59:52Z</dcterms:modified>
</cp:coreProperties>
</file>